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60"/>
  </p:notesMasterIdLst>
  <p:sldIdLst>
    <p:sldId id="295" r:id="rId14"/>
    <p:sldId id="315" r:id="rId15"/>
    <p:sldId id="631" r:id="rId16"/>
    <p:sldId id="580" r:id="rId17"/>
    <p:sldId id="594" r:id="rId18"/>
    <p:sldId id="625" r:id="rId19"/>
    <p:sldId id="590" r:id="rId20"/>
    <p:sldId id="617" r:id="rId21"/>
    <p:sldId id="619" r:id="rId22"/>
    <p:sldId id="633" r:id="rId23"/>
    <p:sldId id="629" r:id="rId24"/>
    <p:sldId id="626" r:id="rId25"/>
    <p:sldId id="627" r:id="rId26"/>
    <p:sldId id="630" r:id="rId27"/>
    <p:sldId id="628" r:id="rId28"/>
    <p:sldId id="574" r:id="rId29"/>
    <p:sldId id="602" r:id="rId30"/>
    <p:sldId id="603" r:id="rId31"/>
    <p:sldId id="597" r:id="rId32"/>
    <p:sldId id="598" r:id="rId33"/>
    <p:sldId id="618" r:id="rId34"/>
    <p:sldId id="599" r:id="rId35"/>
    <p:sldId id="306" r:id="rId36"/>
    <p:sldId id="308" r:id="rId37"/>
    <p:sldId id="341" r:id="rId38"/>
    <p:sldId id="620" r:id="rId39"/>
    <p:sldId id="621" r:id="rId40"/>
    <p:sldId id="370" r:id="rId41"/>
    <p:sldId id="342" r:id="rId42"/>
    <p:sldId id="343" r:id="rId43"/>
    <p:sldId id="324" r:id="rId44"/>
    <p:sldId id="344" r:id="rId45"/>
    <p:sldId id="345" r:id="rId46"/>
    <p:sldId id="371" r:id="rId47"/>
    <p:sldId id="346" r:id="rId48"/>
    <p:sldId id="347" r:id="rId49"/>
    <p:sldId id="348" r:id="rId50"/>
    <p:sldId id="349" r:id="rId51"/>
    <p:sldId id="334" r:id="rId52"/>
    <p:sldId id="330" r:id="rId53"/>
    <p:sldId id="475" r:id="rId54"/>
    <p:sldId id="624" r:id="rId55"/>
    <p:sldId id="356" r:id="rId56"/>
    <p:sldId id="623" r:id="rId57"/>
    <p:sldId id="632" r:id="rId58"/>
    <p:sldId id="62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930" autoAdjust="0"/>
  </p:normalViewPr>
  <p:slideViewPr>
    <p:cSldViewPr snapToGrid="0">
      <p:cViewPr varScale="1">
        <p:scale>
          <a:sx n="104" d="100"/>
          <a:sy n="104" d="100"/>
        </p:scale>
        <p:origin x="144"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presProps" Target="presProps.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11/13/2018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11</a:t>
            </a:fld>
            <a:endParaRPr lang="en-US"/>
          </a:p>
        </p:txBody>
      </p:sp>
    </p:spTree>
    <p:extLst>
      <p:ext uri="{BB962C8B-B14F-4D97-AF65-F5344CB8AC3E}">
        <p14:creationId xmlns:p14="http://schemas.microsoft.com/office/powerpoint/2010/main" val="2377623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12</a:t>
            </a:fld>
            <a:endParaRPr lang="en-US"/>
          </a:p>
        </p:txBody>
      </p:sp>
    </p:spTree>
    <p:extLst>
      <p:ext uri="{BB962C8B-B14F-4D97-AF65-F5344CB8AC3E}">
        <p14:creationId xmlns:p14="http://schemas.microsoft.com/office/powerpoint/2010/main" val="409790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13</a:t>
            </a:fld>
            <a:endParaRPr lang="en-US"/>
          </a:p>
        </p:txBody>
      </p:sp>
    </p:spTree>
    <p:extLst>
      <p:ext uri="{BB962C8B-B14F-4D97-AF65-F5344CB8AC3E}">
        <p14:creationId xmlns:p14="http://schemas.microsoft.com/office/powerpoint/2010/main" val="3179700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36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15</a:t>
            </a:fld>
            <a:endParaRPr lang="en-US"/>
          </a:p>
        </p:txBody>
      </p:sp>
    </p:spTree>
    <p:extLst>
      <p:ext uri="{BB962C8B-B14F-4D97-AF65-F5344CB8AC3E}">
        <p14:creationId xmlns:p14="http://schemas.microsoft.com/office/powerpoint/2010/main" val="3035628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16</a:t>
            </a:fld>
            <a:endParaRPr lang="en-US"/>
          </a:p>
        </p:txBody>
      </p:sp>
    </p:spTree>
    <p:extLst>
      <p:ext uri="{BB962C8B-B14F-4D97-AF65-F5344CB8AC3E}">
        <p14:creationId xmlns:p14="http://schemas.microsoft.com/office/powerpoint/2010/main" val="1862927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17</a:t>
            </a:fld>
            <a:endParaRPr lang="en-US"/>
          </a:p>
        </p:txBody>
      </p:sp>
    </p:spTree>
    <p:extLst>
      <p:ext uri="{BB962C8B-B14F-4D97-AF65-F5344CB8AC3E}">
        <p14:creationId xmlns:p14="http://schemas.microsoft.com/office/powerpoint/2010/main" val="2181642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18</a:t>
            </a:fld>
            <a:endParaRPr lang="en-US"/>
          </a:p>
        </p:txBody>
      </p:sp>
    </p:spTree>
    <p:extLst>
      <p:ext uri="{BB962C8B-B14F-4D97-AF65-F5344CB8AC3E}">
        <p14:creationId xmlns:p14="http://schemas.microsoft.com/office/powerpoint/2010/main" val="1094318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19</a:t>
            </a:fld>
            <a:endParaRPr lang="en-US"/>
          </a:p>
        </p:txBody>
      </p:sp>
    </p:spTree>
    <p:extLst>
      <p:ext uri="{BB962C8B-B14F-4D97-AF65-F5344CB8AC3E}">
        <p14:creationId xmlns:p14="http://schemas.microsoft.com/office/powerpoint/2010/main" val="379017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20</a:t>
            </a:fld>
            <a:endParaRPr lang="en-US"/>
          </a:p>
        </p:txBody>
      </p:sp>
    </p:spTree>
    <p:extLst>
      <p:ext uri="{BB962C8B-B14F-4D97-AF65-F5344CB8AC3E}">
        <p14:creationId xmlns:p14="http://schemas.microsoft.com/office/powerpoint/2010/main" val="398466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3</a:t>
            </a:fld>
            <a:endParaRPr lang="en-US"/>
          </a:p>
        </p:txBody>
      </p:sp>
    </p:spTree>
    <p:extLst>
      <p:ext uri="{BB962C8B-B14F-4D97-AF65-F5344CB8AC3E}">
        <p14:creationId xmlns:p14="http://schemas.microsoft.com/office/powerpoint/2010/main" val="3416028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21</a:t>
            </a:fld>
            <a:endParaRPr lang="en-US"/>
          </a:p>
        </p:txBody>
      </p:sp>
    </p:spTree>
    <p:extLst>
      <p:ext uri="{BB962C8B-B14F-4D97-AF65-F5344CB8AC3E}">
        <p14:creationId xmlns:p14="http://schemas.microsoft.com/office/powerpoint/2010/main" val="2739251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22</a:t>
            </a:fld>
            <a:endParaRPr lang="en-US"/>
          </a:p>
        </p:txBody>
      </p:sp>
    </p:spTree>
    <p:extLst>
      <p:ext uri="{BB962C8B-B14F-4D97-AF65-F5344CB8AC3E}">
        <p14:creationId xmlns:p14="http://schemas.microsoft.com/office/powerpoint/2010/main" val="1983887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23</a:t>
            </a:fld>
            <a:endParaRPr lang="en-US"/>
          </a:p>
        </p:txBody>
      </p:sp>
    </p:spTree>
    <p:extLst>
      <p:ext uri="{BB962C8B-B14F-4D97-AF65-F5344CB8AC3E}">
        <p14:creationId xmlns:p14="http://schemas.microsoft.com/office/powerpoint/2010/main" val="753769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24</a:t>
            </a:fld>
            <a:endParaRPr lang="en-US"/>
          </a:p>
        </p:txBody>
      </p:sp>
    </p:spTree>
    <p:extLst>
      <p:ext uri="{BB962C8B-B14F-4D97-AF65-F5344CB8AC3E}">
        <p14:creationId xmlns:p14="http://schemas.microsoft.com/office/powerpoint/2010/main" val="1534750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25</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2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27</a:t>
            </a:fld>
            <a:endParaRPr lang="en-US"/>
          </a:p>
        </p:txBody>
      </p:sp>
    </p:spTree>
    <p:extLst>
      <p:ext uri="{BB962C8B-B14F-4D97-AF65-F5344CB8AC3E}">
        <p14:creationId xmlns:p14="http://schemas.microsoft.com/office/powerpoint/2010/main" val="3584815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29</a:t>
            </a:fld>
            <a:endParaRPr lang="en-US" dirty="0"/>
          </a:p>
        </p:txBody>
      </p:sp>
    </p:spTree>
    <p:extLst>
      <p:ext uri="{BB962C8B-B14F-4D97-AF65-F5344CB8AC3E}">
        <p14:creationId xmlns:p14="http://schemas.microsoft.com/office/powerpoint/2010/main" val="894337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30</a:t>
            </a:fld>
            <a:endParaRPr lang="en-US" dirty="0"/>
          </a:p>
        </p:txBody>
      </p:sp>
    </p:spTree>
    <p:extLst>
      <p:ext uri="{BB962C8B-B14F-4D97-AF65-F5344CB8AC3E}">
        <p14:creationId xmlns:p14="http://schemas.microsoft.com/office/powerpoint/2010/main" val="241063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4</a:t>
            </a:fld>
            <a:endParaRPr lang="en-US"/>
          </a:p>
        </p:txBody>
      </p:sp>
    </p:spTree>
    <p:extLst>
      <p:ext uri="{BB962C8B-B14F-4D97-AF65-F5344CB8AC3E}">
        <p14:creationId xmlns:p14="http://schemas.microsoft.com/office/powerpoint/2010/main" val="1336205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33</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720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35</a:t>
            </a:fld>
            <a:endParaRPr lang="en-US" dirty="0"/>
          </a:p>
        </p:txBody>
      </p:sp>
    </p:spTree>
    <p:extLst>
      <p:ext uri="{BB962C8B-B14F-4D97-AF65-F5344CB8AC3E}">
        <p14:creationId xmlns:p14="http://schemas.microsoft.com/office/powerpoint/2010/main" val="839014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36</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37</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38</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11/13/2018 11:56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5</a:t>
            </a:fld>
            <a:endParaRPr lang="en-US"/>
          </a:p>
        </p:txBody>
      </p:sp>
    </p:spTree>
    <p:extLst>
      <p:ext uri="{BB962C8B-B14F-4D97-AF65-F5344CB8AC3E}">
        <p14:creationId xmlns:p14="http://schemas.microsoft.com/office/powerpoint/2010/main" val="1619941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04728D5-99D5-4B27-8F03-9C83ED48E170}" type="slidenum">
              <a:rPr lang="en-US" smtClean="0"/>
              <a:pPr>
                <a:defRPr/>
              </a:pPr>
              <a:t>41</a:t>
            </a:fld>
            <a:endParaRPr lang="en-US"/>
          </a:p>
        </p:txBody>
      </p:sp>
    </p:spTree>
    <p:extLst>
      <p:ext uri="{BB962C8B-B14F-4D97-AF65-F5344CB8AC3E}">
        <p14:creationId xmlns:p14="http://schemas.microsoft.com/office/powerpoint/2010/main" val="1869221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56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788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5848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04728D5-99D5-4B27-8F03-9C83ED48E170}" type="slidenum">
              <a:rPr lang="en-US" smtClean="0"/>
              <a:pPr>
                <a:defRPr/>
              </a:pPr>
              <a:t>45</a:t>
            </a:fld>
            <a:endParaRPr lang="en-US"/>
          </a:p>
        </p:txBody>
      </p:sp>
    </p:spTree>
    <p:extLst>
      <p:ext uri="{BB962C8B-B14F-4D97-AF65-F5344CB8AC3E}">
        <p14:creationId xmlns:p14="http://schemas.microsoft.com/office/powerpoint/2010/main" val="850750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04728D5-99D5-4B27-8F03-9C83ED48E170}" type="slidenum">
              <a:rPr lang="en-US" smtClean="0"/>
              <a:pPr>
                <a:defRPr/>
              </a:pPr>
              <a:t>6</a:t>
            </a:fld>
            <a:endParaRPr lang="en-US"/>
          </a:p>
        </p:txBody>
      </p:sp>
    </p:spTree>
    <p:extLst>
      <p:ext uri="{BB962C8B-B14F-4D97-AF65-F5344CB8AC3E}">
        <p14:creationId xmlns:p14="http://schemas.microsoft.com/office/powerpoint/2010/main" val="1811701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7</a:t>
            </a:fld>
            <a:endParaRPr lang="en-US"/>
          </a:p>
        </p:txBody>
      </p:sp>
    </p:spTree>
    <p:extLst>
      <p:ext uri="{BB962C8B-B14F-4D97-AF65-F5344CB8AC3E}">
        <p14:creationId xmlns:p14="http://schemas.microsoft.com/office/powerpoint/2010/main" val="3120501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19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9</a:t>
            </a:fld>
            <a:endParaRPr lang="en-US"/>
          </a:p>
        </p:txBody>
      </p:sp>
    </p:spTree>
    <p:extLst>
      <p:ext uri="{BB962C8B-B14F-4D97-AF65-F5344CB8AC3E}">
        <p14:creationId xmlns:p14="http://schemas.microsoft.com/office/powerpoint/2010/main" val="1992854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10</a:t>
            </a:fld>
            <a:endParaRPr lang="en-US"/>
          </a:p>
        </p:txBody>
      </p:sp>
    </p:spTree>
    <p:extLst>
      <p:ext uri="{BB962C8B-B14F-4D97-AF65-F5344CB8AC3E}">
        <p14:creationId xmlns:p14="http://schemas.microsoft.com/office/powerpoint/2010/main" val="2739251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8"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465233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F5DC-DDEB-4F77-8204-FDACC6386AC0}"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C62FA-0142-4F60-B8C4-004A923D01A7}" type="slidenum">
              <a:rPr lang="en-US" smtClean="0"/>
              <a:t>‹#›</a:t>
            </a:fld>
            <a:endParaRPr lang="en-US"/>
          </a:p>
        </p:txBody>
      </p:sp>
    </p:spTree>
    <p:extLst>
      <p:ext uri="{BB962C8B-B14F-4D97-AF65-F5344CB8AC3E}">
        <p14:creationId xmlns:p14="http://schemas.microsoft.com/office/powerpoint/2010/main" val="40476734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Speaker Intro">
    <p:spTree>
      <p:nvGrpSpPr>
        <p:cNvPr id="1" name=""/>
        <p:cNvGrpSpPr/>
        <p:nvPr/>
      </p:nvGrpSpPr>
      <p:grpSpPr>
        <a:xfrm>
          <a:off x="0" y="0"/>
          <a:ext cx="0" cy="0"/>
          <a:chOff x="0" y="0"/>
          <a:chExt cx="0" cy="0"/>
        </a:xfrm>
      </p:grpSpPr>
      <p:sp>
        <p:nvSpPr>
          <p:cNvPr id="10" name="Rectangle 9"/>
          <p:cNvSpPr/>
          <p:nvPr/>
        </p:nvSpPr>
        <p:spPr>
          <a:xfrm>
            <a:off x="0" y="0"/>
            <a:ext cx="12192000" cy="626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0" y="751114"/>
            <a:ext cx="12192000" cy="5510893"/>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Content Placeholder 2"/>
          <p:cNvSpPr>
            <a:spLocks noGrp="1"/>
          </p:cNvSpPr>
          <p:nvPr>
            <p:ph idx="1" hasCustomPrompt="1"/>
          </p:nvPr>
        </p:nvSpPr>
        <p:spPr>
          <a:xfrm>
            <a:off x="6531428" y="751113"/>
            <a:ext cx="5099957" cy="5095875"/>
          </a:xfrm>
        </p:spPr>
        <p:txBody>
          <a:bodyPr/>
          <a:lstStyle>
            <a:lvl1pPr marL="0" indent="0">
              <a:buNone/>
              <a:defRPr baseline="0">
                <a:solidFill>
                  <a:schemeClr val="bg1"/>
                </a:solidFill>
              </a:defRPr>
            </a:lvl1pPr>
          </a:lstStyle>
          <a:p>
            <a:pPr lvl="0"/>
            <a:r>
              <a:rPr lang="en-US" dirty="0"/>
              <a:t>Insert a picture of yourself so people in virtual sessions know what you look like.</a:t>
            </a:r>
          </a:p>
        </p:txBody>
      </p:sp>
      <p:sp>
        <p:nvSpPr>
          <p:cNvPr id="15" name="Title 1"/>
          <p:cNvSpPr>
            <a:spLocks noGrp="1"/>
          </p:cNvSpPr>
          <p:nvPr>
            <p:ph type="title" hasCustomPrompt="1"/>
          </p:nvPr>
        </p:nvSpPr>
        <p:spPr>
          <a:xfrm>
            <a:off x="398688" y="751115"/>
            <a:ext cx="5977619" cy="1069522"/>
          </a:xfrm>
        </p:spPr>
        <p:txBody>
          <a:bodyPr/>
          <a:lstStyle>
            <a:lvl1pPr eaLnBrk="1" fontAlgn="auto" hangingPunct="1">
              <a:spcAft>
                <a:spcPts val="0"/>
              </a:spcAft>
              <a:defRPr lang="en-US" sz="3600" b="1" kern="1200" cap="all" dirty="0">
                <a:solidFill>
                  <a:schemeClr val="bg1"/>
                </a:solidFill>
                <a:latin typeface="Century Gothic"/>
                <a:ea typeface="+mj-ea"/>
                <a:cs typeface="Century Gothic"/>
              </a:defRPr>
            </a:lvl1pPr>
          </a:lstStyle>
          <a:p>
            <a:pPr eaLnBrk="1" fontAlgn="auto" hangingPunct="1">
              <a:spcAft>
                <a:spcPts val="0"/>
              </a:spcAft>
              <a:defRPr/>
            </a:pPr>
            <a:r>
              <a:rPr lang="en-US" sz="3600" dirty="0">
                <a:ea typeface="+mj-ea"/>
              </a:rPr>
              <a:t>[Your Name]</a:t>
            </a:r>
          </a:p>
        </p:txBody>
      </p:sp>
      <p:sp>
        <p:nvSpPr>
          <p:cNvPr id="16" name="Content Placeholder 2"/>
          <p:cNvSpPr>
            <a:spLocks noGrp="1"/>
          </p:cNvSpPr>
          <p:nvPr>
            <p:ph idx="10" hasCustomPrompt="1"/>
          </p:nvPr>
        </p:nvSpPr>
        <p:spPr>
          <a:xfrm>
            <a:off x="398688" y="1901824"/>
            <a:ext cx="5977619" cy="3945165"/>
          </a:xfrm>
        </p:spPr>
        <p:txBody>
          <a:bodyPr>
            <a:normAutofit/>
          </a:bodyPr>
          <a:lstStyle>
            <a:lvl1pPr>
              <a:defRPr lang="en-US" sz="2800" kern="1200" baseline="0" dirty="0" smtClean="0">
                <a:solidFill>
                  <a:schemeClr val="bg1"/>
                </a:solidFill>
                <a:latin typeface="Century Gothic" panose="020B0502020202020204" pitchFamily="34" charset="0"/>
                <a:ea typeface="MS PGothic" panose="020B0600070205080204" pitchFamily="34" charset="-128"/>
                <a:cs typeface="+mn-cs"/>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Details about yourself. Explain why you are a credible resource.</a:t>
            </a:r>
          </a:p>
        </p:txBody>
      </p:sp>
      <p:sp>
        <p:nvSpPr>
          <p:cNvPr id="8" name="Rectangle 7"/>
          <p:cNvSpPr/>
          <p:nvPr/>
        </p:nvSpPr>
        <p:spPr>
          <a:xfrm>
            <a:off x="0" y="0"/>
            <a:ext cx="12192000" cy="626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0" y="751114"/>
            <a:ext cx="12192000" cy="5510893"/>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800404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1_Demo">
    <p:spTree>
      <p:nvGrpSpPr>
        <p:cNvPr id="1" name=""/>
        <p:cNvGrpSpPr/>
        <p:nvPr/>
      </p:nvGrpSpPr>
      <p:grpSpPr>
        <a:xfrm>
          <a:off x="0" y="0"/>
          <a:ext cx="0" cy="0"/>
          <a:chOff x="0" y="0"/>
          <a:chExt cx="0" cy="0"/>
        </a:xfrm>
      </p:grpSpPr>
      <p:sp>
        <p:nvSpPr>
          <p:cNvPr id="9" name="Rectangle 8"/>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1143000"/>
            <a:ext cx="12192000" cy="4188279"/>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itle 1"/>
          <p:cNvSpPr txBox="1">
            <a:spLocks/>
          </p:cNvSpPr>
          <p:nvPr/>
        </p:nvSpPr>
        <p:spPr>
          <a:xfrm>
            <a:off x="1436460" y="2449966"/>
            <a:ext cx="6729413" cy="346075"/>
          </a:xfrm>
          <a:prstGeom prst="rect">
            <a:avLst/>
          </a:prstGeom>
        </p:spPr>
        <p:txBody>
          <a:bodyPr/>
          <a:lstStyle>
            <a:lvl1pPr algn="l" defTabSz="457200" rtl="0" eaLnBrk="0" fontAlgn="base" hangingPunct="0">
              <a:spcBef>
                <a:spcPct val="0"/>
              </a:spcBef>
              <a:spcAft>
                <a:spcPct val="0"/>
              </a:spcAft>
              <a:defRPr sz="1400" b="1" kern="1200" cap="all">
                <a:solidFill>
                  <a:schemeClr val="bg1"/>
                </a:solidFill>
                <a:latin typeface="Century Gothic"/>
                <a:ea typeface="ＭＳ Ｐゴシック" charset="0"/>
                <a:cs typeface="Century Gothic"/>
              </a:defRPr>
            </a:lvl1pPr>
            <a:lvl2pPr algn="l" defTabSz="457200" rtl="0" eaLnBrk="0" fontAlgn="base" hangingPunct="0">
              <a:spcBef>
                <a:spcPct val="0"/>
              </a:spcBef>
              <a:spcAft>
                <a:spcPct val="0"/>
              </a:spcAft>
              <a:defRPr sz="1400" b="1">
                <a:solidFill>
                  <a:schemeClr val="bg1"/>
                </a:solidFill>
                <a:latin typeface="Century Gothic" charset="0"/>
                <a:ea typeface="ＭＳ Ｐゴシック" charset="0"/>
              </a:defRPr>
            </a:lvl2pPr>
            <a:lvl3pPr algn="l" defTabSz="457200" rtl="0" eaLnBrk="0" fontAlgn="base" hangingPunct="0">
              <a:spcBef>
                <a:spcPct val="0"/>
              </a:spcBef>
              <a:spcAft>
                <a:spcPct val="0"/>
              </a:spcAft>
              <a:defRPr sz="1400" b="1">
                <a:solidFill>
                  <a:schemeClr val="bg1"/>
                </a:solidFill>
                <a:latin typeface="Century Gothic" charset="0"/>
                <a:ea typeface="ＭＳ Ｐゴシック" charset="0"/>
              </a:defRPr>
            </a:lvl3pPr>
            <a:lvl4pPr algn="l" defTabSz="457200" rtl="0" eaLnBrk="0" fontAlgn="base" hangingPunct="0">
              <a:spcBef>
                <a:spcPct val="0"/>
              </a:spcBef>
              <a:spcAft>
                <a:spcPct val="0"/>
              </a:spcAft>
              <a:defRPr sz="1400" b="1">
                <a:solidFill>
                  <a:schemeClr val="bg1"/>
                </a:solidFill>
                <a:latin typeface="Century Gothic" charset="0"/>
                <a:ea typeface="ＭＳ Ｐゴシック" charset="0"/>
              </a:defRPr>
            </a:lvl4pPr>
            <a:lvl5pPr algn="l" defTabSz="457200" rtl="0" eaLnBrk="0" fontAlgn="base" hangingPunct="0">
              <a:spcBef>
                <a:spcPct val="0"/>
              </a:spcBef>
              <a:spcAft>
                <a:spcPct val="0"/>
              </a:spcAft>
              <a:defRPr sz="1400" b="1">
                <a:solidFill>
                  <a:schemeClr val="bg1"/>
                </a:solidFill>
                <a:latin typeface="Century Gothic" charset="0"/>
                <a:ea typeface="ＭＳ Ｐゴシック" charset="0"/>
              </a:defRPr>
            </a:lvl5pPr>
            <a:lvl6pPr marL="457200" algn="l" defTabSz="457200" rtl="0" fontAlgn="base">
              <a:spcBef>
                <a:spcPct val="0"/>
              </a:spcBef>
              <a:spcAft>
                <a:spcPct val="0"/>
              </a:spcAft>
              <a:defRPr sz="1400" b="1">
                <a:solidFill>
                  <a:schemeClr val="bg1"/>
                </a:solidFill>
                <a:latin typeface="Century Gothic" charset="0"/>
                <a:ea typeface="ＭＳ Ｐゴシック" charset="0"/>
              </a:defRPr>
            </a:lvl6pPr>
            <a:lvl7pPr marL="914400" algn="l" defTabSz="457200" rtl="0" fontAlgn="base">
              <a:spcBef>
                <a:spcPct val="0"/>
              </a:spcBef>
              <a:spcAft>
                <a:spcPct val="0"/>
              </a:spcAft>
              <a:defRPr sz="1400" b="1">
                <a:solidFill>
                  <a:schemeClr val="bg1"/>
                </a:solidFill>
                <a:latin typeface="Century Gothic" charset="0"/>
                <a:ea typeface="ＭＳ Ｐゴシック" charset="0"/>
              </a:defRPr>
            </a:lvl7pPr>
            <a:lvl8pPr marL="1371600" algn="l" defTabSz="457200" rtl="0" fontAlgn="base">
              <a:spcBef>
                <a:spcPct val="0"/>
              </a:spcBef>
              <a:spcAft>
                <a:spcPct val="0"/>
              </a:spcAft>
              <a:defRPr sz="1400" b="1">
                <a:solidFill>
                  <a:schemeClr val="bg1"/>
                </a:solidFill>
                <a:latin typeface="Century Gothic" charset="0"/>
                <a:ea typeface="ＭＳ Ｐゴシック" charset="0"/>
              </a:defRPr>
            </a:lvl8pPr>
            <a:lvl9pPr marL="1828800" algn="l" defTabSz="457200" rtl="0" fontAlgn="base">
              <a:spcBef>
                <a:spcPct val="0"/>
              </a:spcBef>
              <a:spcAft>
                <a:spcPct val="0"/>
              </a:spcAft>
              <a:defRPr sz="1400" b="1">
                <a:solidFill>
                  <a:schemeClr val="bg1"/>
                </a:solidFill>
                <a:latin typeface="Century Gothic" charset="0"/>
                <a:ea typeface="ＭＳ Ｐゴシック" charset="0"/>
              </a:defRPr>
            </a:lvl9pPr>
          </a:lstStyle>
          <a:p>
            <a:pPr eaLnBrk="1" fontAlgn="auto" hangingPunct="1">
              <a:spcAft>
                <a:spcPts val="0"/>
              </a:spcAft>
              <a:defRPr/>
            </a:pPr>
            <a:r>
              <a:rPr lang="en-US" sz="1800" dirty="0">
                <a:ea typeface="+mj-ea"/>
              </a:rPr>
              <a:t>Demo</a:t>
            </a:r>
          </a:p>
        </p:txBody>
      </p:sp>
      <p:sp>
        <p:nvSpPr>
          <p:cNvPr id="10" name="Text Placeholder 2"/>
          <p:cNvSpPr>
            <a:spLocks noGrp="1"/>
          </p:cNvSpPr>
          <p:nvPr>
            <p:ph type="body" idx="1" hasCustomPrompt="1"/>
          </p:nvPr>
        </p:nvSpPr>
        <p:spPr>
          <a:xfrm>
            <a:off x="1533751" y="2898320"/>
            <a:ext cx="9234941" cy="1551215"/>
          </a:xfrm>
        </p:spPr>
        <p:txBody>
          <a:bodyPr anchor="t">
            <a:noAutofit/>
          </a:bodyPr>
          <a:lstStyle>
            <a:lvl1pPr marL="0" indent="0">
              <a:buNone/>
              <a:defRPr lang="en-US" sz="3200" kern="1200" dirty="0" smtClean="0">
                <a:solidFill>
                  <a:schemeClr val="bg1"/>
                </a:solidFill>
                <a:latin typeface="Century Gothic" panose="020B0502020202020204" pitchFamily="34" charset="0"/>
                <a:ea typeface="MS PGothic" panose="020B0600070205080204" pitchFamily="34" charset="-128"/>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Demo Description]</a:t>
            </a:r>
          </a:p>
        </p:txBody>
      </p:sp>
      <p:sp>
        <p:nvSpPr>
          <p:cNvPr id="8" name="Rectangle 7"/>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12192000" cy="62484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954237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image" Target="../media/image19.png"/><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theme" Target="../theme/theme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 id="2147483940" r:id="rId13"/>
    <p:sldLayoutId id="2147483941" r:id="rId14"/>
    <p:sldLayoutId id="2147483942" r:id="rId15"/>
    <p:sldLayoutId id="2147483943" r:id="rId16"/>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2.xml"/><Relationship Id="rId4" Type="http://schemas.openxmlformats.org/officeDocument/2006/relationships/hyperlink" Target="https://github.com/bcafferky/share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49.xml"/><Relationship Id="rId5" Type="http://schemas.openxmlformats.org/officeDocument/2006/relationships/image" Target="../media/image62.jp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xsqi427XeAhXBc98KHRw6CtQQjRx6BAgBEAU&amp;url=https://docs.microsoft.com/en-us/azure/machine-learning/service/&amp;psig=AOvVaw1rLKI0Z7t8wQ1dAdck9Dh9&amp;ust=1541248288342652" TargetMode="External"/><Relationship Id="rId2" Type="http://schemas.openxmlformats.org/officeDocument/2006/relationships/notesSlide" Target="../notesSlides/notesSlide10.xml"/><Relationship Id="rId1" Type="http://schemas.openxmlformats.org/officeDocument/2006/relationships/slideLayout" Target="../slideLayouts/slideLayout154.xml"/><Relationship Id="rId4" Type="http://schemas.openxmlformats.org/officeDocument/2006/relationships/image" Target="../media/image56.jpe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49.xml"/><Relationship Id="rId4" Type="http://schemas.openxmlformats.org/officeDocument/2006/relationships/hyperlink" Target="https://docs.microsoft.com/en-us/python/api/overview/azure/ml/intro?view=azure-ml-p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49.xml"/><Relationship Id="rId4" Type="http://schemas.openxmlformats.org/officeDocument/2006/relationships/hyperlink" Target="https://docs.microsoft.com/en-us/azure/machine-learnin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49.xml"/><Relationship Id="rId4" Type="http://schemas.openxmlformats.org/officeDocument/2006/relationships/hyperlink" Target="https://github.com/Microsoft/AMLDataPrepDocs/blob/master/Scenarios/GettingStarted/getting-started.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5.xml"/><Relationship Id="rId1" Type="http://schemas.openxmlformats.org/officeDocument/2006/relationships/slideLayout" Target="../slideLayouts/slideLayout149.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9.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49.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1.png"/><Relationship Id="rId2" Type="http://schemas.openxmlformats.org/officeDocument/2006/relationships/hyperlink" Target="https://www.linkedin.com/in/bryancafferky" TargetMode="External"/><Relationship Id="rId1" Type="http://schemas.openxmlformats.org/officeDocument/2006/relationships/slideLayout" Target="../slideLayouts/slideLayout155.xml"/><Relationship Id="rId6" Type="http://schemas.openxmlformats.org/officeDocument/2006/relationships/image" Target="../media/image30.png"/><Relationship Id="rId5" Type="http://schemas.openxmlformats.org/officeDocument/2006/relationships/hyperlink" Target="https://www.google.com/url?sa=i&amp;rct=j&amp;q=&amp;esrc=s&amp;source=images&amp;cd=&amp;cad=rja&amp;uact=8&amp;ved=2ahUKEwjJ47Sj2fzdAhVLn-AKHawlAj8QjRx6BAgBEAU&amp;url=http://www.youtube.com/premium/about/&amp;psig=AOvVaw2VLidcj8GT3ql6eX4RYBwI&amp;ust=1539289200518603" TargetMode="External"/><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49.xml"/><Relationship Id="rId4" Type="http://schemas.openxmlformats.org/officeDocument/2006/relationships/image" Target="../media/image70.jpe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49.xml"/><Relationship Id="rId5" Type="http://schemas.openxmlformats.org/officeDocument/2006/relationships/image" Target="../media/image62.jp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1.xml"/><Relationship Id="rId1" Type="http://schemas.openxmlformats.org/officeDocument/2006/relationships/slideLayout" Target="../slideLayouts/slideLayout149.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5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3.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42.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6.xml"/><Relationship Id="rId1" Type="http://schemas.openxmlformats.org/officeDocument/2006/relationships/slideLayout" Target="../slideLayouts/slideLayout149.xml"/><Relationship Id="rId4" Type="http://schemas.openxmlformats.org/officeDocument/2006/relationships/image" Target="../media/image76.jp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4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28.xml"/><Relationship Id="rId1" Type="http://schemas.openxmlformats.org/officeDocument/2006/relationships/slideLayout" Target="../slideLayouts/slideLayout143.xml"/><Relationship Id="rId6" Type="http://schemas.openxmlformats.org/officeDocument/2006/relationships/image" Target="../media/image81.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9.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45.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31.xml"/><Relationship Id="rId1" Type="http://schemas.openxmlformats.org/officeDocument/2006/relationships/slideLayout" Target="../slideLayouts/slideLayout151.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2.xml"/></Relationships>
</file>

<file path=ppt/slides/_rels/slide3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15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6.pn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15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2.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15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38.xml"/><Relationship Id="rId1" Type="http://schemas.openxmlformats.org/officeDocument/2006/relationships/slideLayout" Target="../slideLayouts/slideLayout57.xml"/><Relationship Id="rId5" Type="http://schemas.openxmlformats.org/officeDocument/2006/relationships/image" Target="../media/image106.jpg"/><Relationship Id="rId4" Type="http://schemas.openxmlformats.org/officeDocument/2006/relationships/image" Target="../media/image10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3.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156.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1.xml"/><Relationship Id="rId1" Type="http://schemas.openxmlformats.org/officeDocument/2006/relationships/slideLayout" Target="../slideLayouts/slideLayout65.xml"/><Relationship Id="rId4" Type="http://schemas.openxmlformats.org/officeDocument/2006/relationships/hyperlink" Target="https://docs.microsoft.com/en-us/azure/machine-learning/studio/algorithm-cheat-shee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65.xml"/><Relationship Id="rId4" Type="http://schemas.openxmlformats.org/officeDocument/2006/relationships/hyperlink" Target="https://machinelearningmastery.com/assessing-comparing-classifier-performance-roc-curves-2/"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65.xml"/><Relationship Id="rId4" Type="http://schemas.openxmlformats.org/officeDocument/2006/relationships/hyperlink" Target="https://www.kdnuggets.com/2018/04/right-metric-evaluating-machine-learning-models-1.html"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e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44.xml"/><Relationship Id="rId16" Type="http://schemas.openxmlformats.org/officeDocument/2006/relationships/image" Target="../media/image46.jpeg"/><Relationship Id="rId20" Type="http://schemas.openxmlformats.org/officeDocument/2006/relationships/hyperlink" Target="https://www.google.com/url?sa=i&amp;rct=j&amp;q=&amp;esrc=s&amp;source=images&amp;cd=&amp;cad=rja&amp;uact=8&amp;ved=2ahUKEwjYlq232LXeAhV2JTQIHcmZAR8QjRx6BAgBEAU&amp;url=https://docs.microsoft.com/en-us/azure/machine-learning/&amp;psig=AOvVaw2S4AtVLrQYkzoOjxZ6hcjG&amp;ust=1541247467352404" TargetMode="External"/><Relationship Id="rId1" Type="http://schemas.openxmlformats.org/officeDocument/2006/relationships/slideLayout" Target="../slideLayouts/slideLayout157.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5" Type="http://schemas.openxmlformats.org/officeDocument/2006/relationships/image" Target="../media/image45.jpeg"/><Relationship Id="rId10" Type="http://schemas.openxmlformats.org/officeDocument/2006/relationships/image" Target="../media/image40.jpeg"/><Relationship Id="rId19" Type="http://schemas.openxmlformats.org/officeDocument/2006/relationships/image" Target="../media/image49.jpg"/><Relationship Id="rId4" Type="http://schemas.openxmlformats.org/officeDocument/2006/relationships/image" Target="../media/image34.png"/><Relationship Id="rId9" Type="http://schemas.openxmlformats.org/officeDocument/2006/relationships/image" Target="../media/image39.jpeg"/><Relationship Id="rId1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49.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e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46.jpeg"/><Relationship Id="rId20" Type="http://schemas.openxmlformats.org/officeDocument/2006/relationships/hyperlink" Target="https://www.google.com/url?sa=i&amp;rct=j&amp;q=&amp;esrc=s&amp;source=images&amp;cd=&amp;cad=rja&amp;uact=8&amp;ved=2ahUKEwjYlq232LXeAhV2JTQIHcmZAR8QjRx6BAgBEAU&amp;url=https://docs.microsoft.com/en-us/azure/machine-learning/&amp;psig=AOvVaw2S4AtVLrQYkzoOjxZ6hcjG&amp;ust=1541247467352404" TargetMode="External"/><Relationship Id="rId1" Type="http://schemas.openxmlformats.org/officeDocument/2006/relationships/slideLayout" Target="../slideLayouts/slideLayout157.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5" Type="http://schemas.openxmlformats.org/officeDocument/2006/relationships/image" Target="../media/image45.jpeg"/><Relationship Id="rId10" Type="http://schemas.openxmlformats.org/officeDocument/2006/relationships/image" Target="../media/image40.jpeg"/><Relationship Id="rId19" Type="http://schemas.openxmlformats.org/officeDocument/2006/relationships/image" Target="../media/image49.jpg"/><Relationship Id="rId4" Type="http://schemas.openxmlformats.org/officeDocument/2006/relationships/image" Target="../media/image34.png"/><Relationship Id="rId9" Type="http://schemas.openxmlformats.org/officeDocument/2006/relationships/image" Target="../media/image39.jpe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1.png"/><Relationship Id="rId7" Type="http://schemas.openxmlformats.org/officeDocument/2006/relationships/image" Target="../media/image55.jpg"/><Relationship Id="rId2" Type="http://schemas.openxmlformats.org/officeDocument/2006/relationships/notesSlide" Target="../notesSlides/notesSlide6.xml"/><Relationship Id="rId1" Type="http://schemas.openxmlformats.org/officeDocument/2006/relationships/slideLayout" Target="../slideLayouts/slideLayout154.xml"/><Relationship Id="rId6" Type="http://schemas.openxmlformats.org/officeDocument/2006/relationships/image" Target="../media/image54.png"/><Relationship Id="rId11" Type="http://schemas.openxmlformats.org/officeDocument/2006/relationships/image" Target="../media/image56.jpeg"/><Relationship Id="rId5" Type="http://schemas.openxmlformats.org/officeDocument/2006/relationships/image" Target="../media/image53.png"/><Relationship Id="rId10" Type="http://schemas.openxmlformats.org/officeDocument/2006/relationships/hyperlink" Target="https://www.google.com/url?sa=i&amp;rct=j&amp;q=&amp;esrc=s&amp;source=images&amp;cd=&amp;cad=rja&amp;uact=8&amp;ved=2ahUKEwjxsqi427XeAhXBc98KHRw6CtQQjRx6BAgBEAU&amp;url=https://docs.microsoft.com/en-us/azure/machine-learning/service/&amp;psig=AOvVaw1rLKI0Z7t8wQ1dAdck9Dh9&amp;ust=1541248288342652" TargetMode="External"/><Relationship Id="rId4" Type="http://schemas.openxmlformats.org/officeDocument/2006/relationships/image" Target="../media/image52.pn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54.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54.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312690" y="3288368"/>
            <a:ext cx="10664309" cy="1793090"/>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 Brief Introduction</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Data Solutions Enabler</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215317" y="6168241"/>
            <a:ext cx="3775585" cy="369332"/>
          </a:xfrm>
          <a:prstGeom prst="rect">
            <a:avLst/>
          </a:prstGeom>
        </p:spPr>
        <p:txBody>
          <a:bodyPr wrap="none">
            <a:spAutoFit/>
          </a:bodyPr>
          <a:lstStyle/>
          <a:p>
            <a:r>
              <a:rPr lang="en-US" dirty="0">
                <a:hlinkClick r:id="rId4"/>
              </a:rPr>
              <a:t>https://github.com/bcafferky/shared</a:t>
            </a:r>
            <a:endParaRPr lang="en-US" dirty="0"/>
          </a:p>
        </p:txBody>
      </p:sp>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0385" y="130183"/>
            <a:ext cx="8824913" cy="489416"/>
          </a:xfrm>
        </p:spPr>
        <p:txBody>
          <a:bodyPr>
            <a:noAutofit/>
          </a:bodyPr>
          <a:lstStyle/>
          <a:p>
            <a:r>
              <a:rPr lang="en-US" dirty="0">
                <a:solidFill>
                  <a:srgbClr val="002060"/>
                </a:solidFill>
                <a:latin typeface="Arial" panose="020B0604020202020204" pitchFamily="34" charset="0"/>
                <a:cs typeface="Arial" panose="020B0604020202020204" pitchFamily="34" charset="0"/>
              </a:rPr>
              <a:t>Scale Up vs. Scale Out</a:t>
            </a:r>
          </a:p>
        </p:txBody>
      </p:sp>
      <p:sp>
        <p:nvSpPr>
          <p:cNvPr id="11" name="Title 1">
            <a:extLst>
              <a:ext uri="{FF2B5EF4-FFF2-40B4-BE49-F238E27FC236}">
                <a16:creationId xmlns:a16="http://schemas.microsoft.com/office/drawing/2014/main" id="{47AF1802-C145-4D88-9F54-632E257E0754}"/>
              </a:ext>
            </a:extLst>
          </p:cNvPr>
          <p:cNvSpPr txBox="1">
            <a:spLocks/>
          </p:cNvSpPr>
          <p:nvPr/>
        </p:nvSpPr>
        <p:spPr>
          <a:xfrm>
            <a:off x="4743063" y="5445807"/>
            <a:ext cx="2078095"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Scale Up</a:t>
            </a:r>
          </a:p>
        </p:txBody>
      </p:sp>
      <p:sp>
        <p:nvSpPr>
          <p:cNvPr id="12" name="Title 1">
            <a:extLst>
              <a:ext uri="{FF2B5EF4-FFF2-40B4-BE49-F238E27FC236}">
                <a16:creationId xmlns:a16="http://schemas.microsoft.com/office/drawing/2014/main" id="{42E0378F-F37E-4601-B1D0-E5DE09E4E8C5}"/>
              </a:ext>
            </a:extLst>
          </p:cNvPr>
          <p:cNvSpPr txBox="1">
            <a:spLocks/>
          </p:cNvSpPr>
          <p:nvPr/>
        </p:nvSpPr>
        <p:spPr>
          <a:xfrm>
            <a:off x="8886934" y="5480778"/>
            <a:ext cx="303244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Scale Out</a:t>
            </a:r>
          </a:p>
        </p:txBody>
      </p:sp>
      <p:sp>
        <p:nvSpPr>
          <p:cNvPr id="7" name="Title 1">
            <a:extLst>
              <a:ext uri="{FF2B5EF4-FFF2-40B4-BE49-F238E27FC236}">
                <a16:creationId xmlns:a16="http://schemas.microsoft.com/office/drawing/2014/main" id="{021F23EA-BDDE-4CCB-A938-757061E58CC7}"/>
              </a:ext>
            </a:extLst>
          </p:cNvPr>
          <p:cNvSpPr txBox="1">
            <a:spLocks/>
          </p:cNvSpPr>
          <p:nvPr/>
        </p:nvSpPr>
        <p:spPr>
          <a:xfrm>
            <a:off x="272617" y="5379246"/>
            <a:ext cx="3750142"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Open Source</a:t>
            </a:r>
          </a:p>
        </p:txBody>
      </p:sp>
      <p:sp>
        <p:nvSpPr>
          <p:cNvPr id="3" name="Rectangle 2">
            <a:extLst>
              <a:ext uri="{FF2B5EF4-FFF2-40B4-BE49-F238E27FC236}">
                <a16:creationId xmlns:a16="http://schemas.microsoft.com/office/drawing/2014/main" id="{947413F2-42CC-47B9-B94E-6A2AC4316176}"/>
              </a:ext>
            </a:extLst>
          </p:cNvPr>
          <p:cNvSpPr/>
          <p:nvPr/>
        </p:nvSpPr>
        <p:spPr>
          <a:xfrm>
            <a:off x="646889" y="1768778"/>
            <a:ext cx="1768415" cy="914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a:t>
            </a:r>
          </a:p>
        </p:txBody>
      </p:sp>
      <p:sp>
        <p:nvSpPr>
          <p:cNvPr id="9" name="Rectangle 8">
            <a:extLst>
              <a:ext uri="{FF2B5EF4-FFF2-40B4-BE49-F238E27FC236}">
                <a16:creationId xmlns:a16="http://schemas.microsoft.com/office/drawing/2014/main" id="{725DB1D8-6A25-442F-8E6A-AB4F176750A0}"/>
              </a:ext>
            </a:extLst>
          </p:cNvPr>
          <p:cNvSpPr/>
          <p:nvPr/>
        </p:nvSpPr>
        <p:spPr>
          <a:xfrm>
            <a:off x="8296713" y="1132514"/>
            <a:ext cx="2971154" cy="176049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a:t>
            </a:r>
          </a:p>
          <a:p>
            <a:pPr algn="ctr"/>
            <a:endParaRPr lang="en-US" dirty="0"/>
          </a:p>
          <a:p>
            <a:pPr algn="ctr"/>
            <a:r>
              <a:rPr lang="en-US" dirty="0"/>
              <a:t>HDInsight, Databricks, DW, CosmosDB</a:t>
            </a:r>
          </a:p>
        </p:txBody>
      </p:sp>
      <p:sp>
        <p:nvSpPr>
          <p:cNvPr id="10" name="Rectangle 9">
            <a:extLst>
              <a:ext uri="{FF2B5EF4-FFF2-40B4-BE49-F238E27FC236}">
                <a16:creationId xmlns:a16="http://schemas.microsoft.com/office/drawing/2014/main" id="{59ACBCF3-0A00-4077-A640-DD92FE2F1A68}"/>
              </a:ext>
            </a:extLst>
          </p:cNvPr>
          <p:cNvSpPr/>
          <p:nvPr/>
        </p:nvSpPr>
        <p:spPr>
          <a:xfrm>
            <a:off x="4451768" y="1440974"/>
            <a:ext cx="2369390" cy="124220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Medium</a:t>
            </a:r>
          </a:p>
          <a:p>
            <a:pPr algn="ctr"/>
            <a:endParaRPr lang="en-US" dirty="0"/>
          </a:p>
          <a:p>
            <a:pPr algn="ctr"/>
            <a:r>
              <a:rPr lang="en-US" dirty="0"/>
              <a:t>SQL Server/ML Server</a:t>
            </a:r>
          </a:p>
        </p:txBody>
      </p:sp>
      <p:pic>
        <p:nvPicPr>
          <p:cNvPr id="5" name="Picture 4">
            <a:extLst>
              <a:ext uri="{FF2B5EF4-FFF2-40B4-BE49-F238E27FC236}">
                <a16:creationId xmlns:a16="http://schemas.microsoft.com/office/drawing/2014/main" id="{2A86BBF3-CCE2-4D9D-9E4D-0C008D2B0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39" y="3703040"/>
            <a:ext cx="1434517" cy="1434517"/>
          </a:xfrm>
          <a:prstGeom prst="rect">
            <a:avLst/>
          </a:prstGeom>
          <a:solidFill>
            <a:schemeClr val="bg1"/>
          </a:solidFill>
        </p:spPr>
      </p:pic>
      <p:pic>
        <p:nvPicPr>
          <p:cNvPr id="8" name="Picture 7">
            <a:extLst>
              <a:ext uri="{FF2B5EF4-FFF2-40B4-BE49-F238E27FC236}">
                <a16:creationId xmlns:a16="http://schemas.microsoft.com/office/drawing/2014/main" id="{19B8DCBD-43BB-4B37-AFD6-7712250A8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468" y="3429000"/>
            <a:ext cx="1401990" cy="1725526"/>
          </a:xfrm>
          <a:prstGeom prst="rect">
            <a:avLst/>
          </a:prstGeom>
          <a:solidFill>
            <a:schemeClr val="bg1"/>
          </a:solidFill>
        </p:spPr>
      </p:pic>
      <p:pic>
        <p:nvPicPr>
          <p:cNvPr id="14" name="Picture 13">
            <a:extLst>
              <a:ext uri="{FF2B5EF4-FFF2-40B4-BE49-F238E27FC236}">
                <a16:creationId xmlns:a16="http://schemas.microsoft.com/office/drawing/2014/main" id="{C23B7450-4502-482D-B69B-FF060B8A3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713" y="3087870"/>
            <a:ext cx="2971154" cy="2198048"/>
          </a:xfrm>
          <a:prstGeom prst="rect">
            <a:avLst/>
          </a:prstGeom>
        </p:spPr>
      </p:pic>
      <p:sp>
        <p:nvSpPr>
          <p:cNvPr id="15" name="Title 1">
            <a:extLst>
              <a:ext uri="{FF2B5EF4-FFF2-40B4-BE49-F238E27FC236}">
                <a16:creationId xmlns:a16="http://schemas.microsoft.com/office/drawing/2014/main" id="{D9C25979-A3BD-4D8E-99FA-59EFD7D062B9}"/>
              </a:ext>
            </a:extLst>
          </p:cNvPr>
          <p:cNvSpPr txBox="1">
            <a:spLocks/>
          </p:cNvSpPr>
          <p:nvPr/>
        </p:nvSpPr>
        <p:spPr>
          <a:xfrm>
            <a:off x="75501" y="166685"/>
            <a:ext cx="681185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Moving Up the Scale</a:t>
            </a:r>
          </a:p>
        </p:txBody>
      </p:sp>
      <p:sp>
        <p:nvSpPr>
          <p:cNvPr id="16" name="Title 1">
            <a:extLst>
              <a:ext uri="{FF2B5EF4-FFF2-40B4-BE49-F238E27FC236}">
                <a16:creationId xmlns:a16="http://schemas.microsoft.com/office/drawing/2014/main" id="{763B6436-DB60-486A-98CE-29B75A92828C}"/>
              </a:ext>
            </a:extLst>
          </p:cNvPr>
          <p:cNvSpPr txBox="1">
            <a:spLocks/>
          </p:cNvSpPr>
          <p:nvPr/>
        </p:nvSpPr>
        <p:spPr>
          <a:xfrm>
            <a:off x="646889" y="1196266"/>
            <a:ext cx="1954528"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bg1"/>
                </a:solidFill>
                <a:latin typeface="Arial" panose="020B0604020202020204" pitchFamily="34" charset="0"/>
                <a:cs typeface="Arial" panose="020B0604020202020204" pitchFamily="34" charset="0"/>
              </a:rPr>
              <a:t>Max = Megabytes</a:t>
            </a:r>
          </a:p>
        </p:txBody>
      </p:sp>
      <p:sp>
        <p:nvSpPr>
          <p:cNvPr id="17" name="Title 1">
            <a:extLst>
              <a:ext uri="{FF2B5EF4-FFF2-40B4-BE49-F238E27FC236}">
                <a16:creationId xmlns:a16="http://schemas.microsoft.com/office/drawing/2014/main" id="{A03D7645-B2F2-4017-89DD-A67EC0C2DFCA}"/>
              </a:ext>
            </a:extLst>
          </p:cNvPr>
          <p:cNvSpPr txBox="1">
            <a:spLocks/>
          </p:cNvSpPr>
          <p:nvPr/>
        </p:nvSpPr>
        <p:spPr>
          <a:xfrm>
            <a:off x="4809265" y="967731"/>
            <a:ext cx="2078095"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bg1"/>
                </a:solidFill>
                <a:latin typeface="Arial" panose="020B0604020202020204" pitchFamily="34" charset="0"/>
                <a:cs typeface="Arial" panose="020B0604020202020204" pitchFamily="34" charset="0"/>
              </a:rPr>
              <a:t>Max = Terabytes</a:t>
            </a:r>
          </a:p>
        </p:txBody>
      </p:sp>
      <p:sp>
        <p:nvSpPr>
          <p:cNvPr id="18" name="Title 1">
            <a:extLst>
              <a:ext uri="{FF2B5EF4-FFF2-40B4-BE49-F238E27FC236}">
                <a16:creationId xmlns:a16="http://schemas.microsoft.com/office/drawing/2014/main" id="{581B86DC-5215-4FE1-BDEB-1085221221D3}"/>
              </a:ext>
            </a:extLst>
          </p:cNvPr>
          <p:cNvSpPr txBox="1">
            <a:spLocks/>
          </p:cNvSpPr>
          <p:nvPr/>
        </p:nvSpPr>
        <p:spPr>
          <a:xfrm>
            <a:off x="8940648" y="631349"/>
            <a:ext cx="232721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bg1"/>
                </a:solidFill>
                <a:latin typeface="Arial" panose="020B0604020202020204" pitchFamily="34" charset="0"/>
                <a:cs typeface="Arial" panose="020B0604020202020204" pitchFamily="34" charset="0"/>
              </a:rPr>
              <a:t>Max = Petabytes+</a:t>
            </a:r>
          </a:p>
        </p:txBody>
      </p:sp>
    </p:spTree>
    <p:extLst>
      <p:ext uri="{BB962C8B-B14F-4D97-AF65-F5344CB8AC3E}">
        <p14:creationId xmlns:p14="http://schemas.microsoft.com/office/powerpoint/2010/main" val="370745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2799"/>
            <a:ext cx="12131615" cy="878188"/>
          </a:xfrm>
          <a:solidFill>
            <a:schemeClr val="tx1"/>
          </a:solidFill>
        </p:spPr>
        <p:txBody>
          <a:bodyPr/>
          <a:lstStyle/>
          <a:p>
            <a:pPr algn="ctr"/>
            <a:r>
              <a:rPr lang="en-US" sz="4400" dirty="0">
                <a:solidFill>
                  <a:srgbClr val="002060"/>
                </a:solidFill>
                <a:latin typeface="Arial" panose="020B0604020202020204" pitchFamily="34" charset="0"/>
                <a:cs typeface="Arial" panose="020B0604020202020204" pitchFamily="34" charset="0"/>
              </a:rPr>
              <a:t>Machine Learning Services</a:t>
            </a:r>
          </a:p>
        </p:txBody>
      </p:sp>
      <p:pic>
        <p:nvPicPr>
          <p:cNvPr id="3074" name="Picture 2" descr="Image result for azure ml services">
            <a:hlinkClick r:id="rId3"/>
            <a:extLst>
              <a:ext uri="{FF2B5EF4-FFF2-40B4-BE49-F238E27FC236}">
                <a16:creationId xmlns:a16="http://schemas.microsoft.com/office/drawing/2014/main" id="{7BED4EA8-99F2-4A5D-8590-129B7777FF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5529" y="1867911"/>
            <a:ext cx="3362325"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58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4694"/>
            <a:ext cx="12192000" cy="840509"/>
          </a:xfrm>
          <a:solidFill>
            <a:schemeClr val="bg1"/>
          </a:solidFill>
        </p:spPr>
        <p:txBody>
          <a:bodyPr/>
          <a:lstStyle/>
          <a:p>
            <a:r>
              <a:rPr lang="en-US" sz="4000" dirty="0">
                <a:solidFill>
                  <a:srgbClr val="0070C0"/>
                </a:solidFill>
                <a:latin typeface="Arial" panose="020B0604020202020204" pitchFamily="34" charset="0"/>
                <a:cs typeface="Arial" panose="020B0604020202020204" pitchFamily="34" charset="0"/>
              </a:rPr>
              <a:t>Using Python and Azure ML Services</a:t>
            </a:r>
          </a:p>
        </p:txBody>
      </p:sp>
      <p:pic>
        <p:nvPicPr>
          <p:cNvPr id="3" name="Picture 2">
            <a:extLst>
              <a:ext uri="{FF2B5EF4-FFF2-40B4-BE49-F238E27FC236}">
                <a16:creationId xmlns:a16="http://schemas.microsoft.com/office/drawing/2014/main" id="{58CC0201-8F36-497D-B718-A024C95E7DB1}"/>
              </a:ext>
            </a:extLst>
          </p:cNvPr>
          <p:cNvPicPr>
            <a:picLocks noChangeAspect="1"/>
          </p:cNvPicPr>
          <p:nvPr/>
        </p:nvPicPr>
        <p:blipFill>
          <a:blip r:embed="rId3"/>
          <a:stretch>
            <a:fillRect/>
          </a:stretch>
        </p:blipFill>
        <p:spPr>
          <a:xfrm>
            <a:off x="1053874" y="1372007"/>
            <a:ext cx="10011737" cy="4575947"/>
          </a:xfrm>
          <a:prstGeom prst="rect">
            <a:avLst/>
          </a:prstGeom>
        </p:spPr>
      </p:pic>
      <p:sp>
        <p:nvSpPr>
          <p:cNvPr id="5" name="Rectangle 4">
            <a:extLst>
              <a:ext uri="{FF2B5EF4-FFF2-40B4-BE49-F238E27FC236}">
                <a16:creationId xmlns:a16="http://schemas.microsoft.com/office/drawing/2014/main" id="{8FBEF74A-C920-4B9B-B449-4D60C618CE5F}"/>
              </a:ext>
            </a:extLst>
          </p:cNvPr>
          <p:cNvSpPr/>
          <p:nvPr/>
        </p:nvSpPr>
        <p:spPr>
          <a:xfrm>
            <a:off x="1663337" y="6199829"/>
            <a:ext cx="9710057" cy="369332"/>
          </a:xfrm>
          <a:prstGeom prst="rect">
            <a:avLst/>
          </a:prstGeom>
        </p:spPr>
        <p:txBody>
          <a:bodyPr wrap="square">
            <a:spAutoFit/>
          </a:bodyPr>
          <a:lstStyle/>
          <a:p>
            <a:r>
              <a:rPr lang="en-US" dirty="0">
                <a:hlinkClick r:id="rId4"/>
              </a:rPr>
              <a:t>https://docs.microsoft.com/en-us/python/api/overview/azure/ml/intro?view=azure-ml-py</a:t>
            </a:r>
            <a:endParaRPr lang="en-US" dirty="0"/>
          </a:p>
        </p:txBody>
      </p:sp>
    </p:spTree>
    <p:extLst>
      <p:ext uri="{BB962C8B-B14F-4D97-AF65-F5344CB8AC3E}">
        <p14:creationId xmlns:p14="http://schemas.microsoft.com/office/powerpoint/2010/main" val="31515524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4694"/>
            <a:ext cx="12192000" cy="652003"/>
          </a:xfrm>
          <a:solidFill>
            <a:schemeClr val="bg1"/>
          </a:solidFill>
        </p:spPr>
        <p:txBody>
          <a:bodyPr/>
          <a:lstStyle/>
          <a:p>
            <a:r>
              <a:rPr lang="en-US" sz="4000" dirty="0">
                <a:solidFill>
                  <a:srgbClr val="0070C0"/>
                </a:solidFill>
                <a:latin typeface="Arial" panose="020B0604020202020204" pitchFamily="34" charset="0"/>
                <a:cs typeface="Arial" panose="020B0604020202020204" pitchFamily="34" charset="0"/>
              </a:rPr>
              <a:t>Azure ML Services</a:t>
            </a:r>
          </a:p>
        </p:txBody>
      </p:sp>
      <p:pic>
        <p:nvPicPr>
          <p:cNvPr id="4" name="Picture 3">
            <a:extLst>
              <a:ext uri="{FF2B5EF4-FFF2-40B4-BE49-F238E27FC236}">
                <a16:creationId xmlns:a16="http://schemas.microsoft.com/office/drawing/2014/main" id="{B0EF39E1-437B-4CB3-8D54-91AFCCC7220E}"/>
              </a:ext>
            </a:extLst>
          </p:cNvPr>
          <p:cNvPicPr>
            <a:picLocks noChangeAspect="1"/>
          </p:cNvPicPr>
          <p:nvPr/>
        </p:nvPicPr>
        <p:blipFill>
          <a:blip r:embed="rId3"/>
          <a:stretch>
            <a:fillRect/>
          </a:stretch>
        </p:blipFill>
        <p:spPr>
          <a:xfrm>
            <a:off x="3368525" y="743135"/>
            <a:ext cx="4791801" cy="5371729"/>
          </a:xfrm>
          <a:prstGeom prst="rect">
            <a:avLst/>
          </a:prstGeom>
        </p:spPr>
      </p:pic>
      <p:sp>
        <p:nvSpPr>
          <p:cNvPr id="6" name="Rectangle 5">
            <a:extLst>
              <a:ext uri="{FF2B5EF4-FFF2-40B4-BE49-F238E27FC236}">
                <a16:creationId xmlns:a16="http://schemas.microsoft.com/office/drawing/2014/main" id="{26849DDA-B9C7-4395-87D5-17B977B698A6}"/>
              </a:ext>
            </a:extLst>
          </p:cNvPr>
          <p:cNvSpPr/>
          <p:nvPr/>
        </p:nvSpPr>
        <p:spPr>
          <a:xfrm>
            <a:off x="2666305" y="6488668"/>
            <a:ext cx="6011517" cy="369332"/>
          </a:xfrm>
          <a:prstGeom prst="rect">
            <a:avLst/>
          </a:prstGeom>
        </p:spPr>
        <p:txBody>
          <a:bodyPr wrap="none">
            <a:spAutoFit/>
          </a:bodyPr>
          <a:lstStyle/>
          <a:p>
            <a:r>
              <a:rPr lang="en-US" dirty="0">
                <a:hlinkClick r:id="rId4"/>
              </a:rPr>
              <a:t>https://docs.microsoft.com/en-us/azure/machine-learning</a:t>
            </a:r>
            <a:r>
              <a:rPr lang="en-US" dirty="0"/>
              <a:t>/</a:t>
            </a:r>
          </a:p>
        </p:txBody>
      </p:sp>
    </p:spTree>
    <p:extLst>
      <p:ext uri="{BB962C8B-B14F-4D97-AF65-F5344CB8AC3E}">
        <p14:creationId xmlns:p14="http://schemas.microsoft.com/office/powerpoint/2010/main" val="12606621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925FEB-0C62-4639-AA47-550316EC22AD}"/>
              </a:ext>
            </a:extLst>
          </p:cNvPr>
          <p:cNvSpPr>
            <a:spLocks noGrp="1"/>
          </p:cNvSpPr>
          <p:nvPr>
            <p:ph type="title"/>
          </p:nvPr>
        </p:nvSpPr>
        <p:spPr>
          <a:xfrm>
            <a:off x="1613907" y="1701183"/>
            <a:ext cx="8964185" cy="1793090"/>
          </a:xfrm>
        </p:spPr>
        <p:txBody>
          <a:bodyPr/>
          <a:lstStyle/>
          <a:p>
            <a:pPr algn="ctr"/>
            <a:r>
              <a:rPr lang="en-US" dirty="0"/>
              <a:t>What was the Python Programming Language Named After?</a:t>
            </a:r>
          </a:p>
        </p:txBody>
      </p:sp>
      <p:sp>
        <p:nvSpPr>
          <p:cNvPr id="3" name="Title 4">
            <a:extLst>
              <a:ext uri="{FF2B5EF4-FFF2-40B4-BE49-F238E27FC236}">
                <a16:creationId xmlns:a16="http://schemas.microsoft.com/office/drawing/2014/main" id="{30197978-6390-42E0-A71D-EDBB6234D8C5}"/>
              </a:ext>
            </a:extLst>
          </p:cNvPr>
          <p:cNvSpPr txBox="1">
            <a:spLocks/>
          </p:cNvSpPr>
          <p:nvPr/>
        </p:nvSpPr>
        <p:spPr bwMode="gray">
          <a:xfrm>
            <a:off x="1535398" y="4402819"/>
            <a:ext cx="8964185" cy="1065108"/>
          </a:xfrm>
          <a:prstGeom prst="rect">
            <a:avLst/>
          </a:prstGeom>
          <a:noFill/>
        </p:spPr>
        <p:txBody>
          <a:bodyPr vert="horz" wrap="square" lIns="146304" tIns="91440" rIns="146304" bIns="91440" rtlCol="0" anchor="t" anchorCtr="0">
            <a:noAutofit/>
          </a:bodyPr>
          <a:lstStyle>
            <a:lvl1pPr algn="l" defTabSz="914016" rtl="0" eaLnBrk="1" latinLnBrk="0" hangingPunct="1">
              <a:lnSpc>
                <a:spcPct val="90000"/>
              </a:lnSpc>
              <a:spcBef>
                <a:spcPct val="0"/>
              </a:spcBef>
              <a:buNone/>
              <a:defRPr lang="en-US" sz="5293" b="0" kern="1200" cap="none" spc="-98" baseline="0">
                <a:ln w="3175">
                  <a:noFill/>
                </a:ln>
                <a:solidFill>
                  <a:schemeClr val="tx1"/>
                </a:solidFill>
                <a:effectLst/>
                <a:latin typeface="+mj-lt"/>
                <a:ea typeface="+mn-ea"/>
                <a:cs typeface="Segoe UI" pitchFamily="34" charset="0"/>
              </a:defRPr>
            </a:lvl1pPr>
          </a:lstStyle>
          <a:p>
            <a:pPr algn="ctr"/>
            <a:r>
              <a:rPr lang="en-US" dirty="0">
                <a:solidFill>
                  <a:srgbClr val="FFFF00"/>
                </a:solidFill>
              </a:rPr>
              <a:t>Monty Python’s Flying Circus</a:t>
            </a:r>
          </a:p>
        </p:txBody>
      </p:sp>
    </p:spTree>
    <p:extLst>
      <p:ext uri="{BB962C8B-B14F-4D97-AF65-F5344CB8AC3E}">
        <p14:creationId xmlns:p14="http://schemas.microsoft.com/office/powerpoint/2010/main" val="36796211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4694"/>
            <a:ext cx="12192000" cy="652003"/>
          </a:xfrm>
          <a:solidFill>
            <a:schemeClr val="bg1"/>
          </a:solidFill>
        </p:spPr>
        <p:txBody>
          <a:bodyPr/>
          <a:lstStyle/>
          <a:p>
            <a:r>
              <a:rPr lang="en-US" sz="4000" dirty="0">
                <a:solidFill>
                  <a:srgbClr val="0070C0"/>
                </a:solidFill>
                <a:latin typeface="Arial" panose="020B0604020202020204" pitchFamily="34" charset="0"/>
                <a:cs typeface="Arial" panose="020B0604020202020204" pitchFamily="34" charset="0"/>
              </a:rPr>
              <a:t>Azure ML Services from a Jupyter Notebook</a:t>
            </a:r>
          </a:p>
        </p:txBody>
      </p:sp>
      <p:pic>
        <p:nvPicPr>
          <p:cNvPr id="3" name="Picture 2">
            <a:extLst>
              <a:ext uri="{FF2B5EF4-FFF2-40B4-BE49-F238E27FC236}">
                <a16:creationId xmlns:a16="http://schemas.microsoft.com/office/drawing/2014/main" id="{A23E6E13-B3B1-4C28-BC74-5B9C22D9FEFE}"/>
              </a:ext>
            </a:extLst>
          </p:cNvPr>
          <p:cNvPicPr>
            <a:picLocks noChangeAspect="1"/>
          </p:cNvPicPr>
          <p:nvPr/>
        </p:nvPicPr>
        <p:blipFill>
          <a:blip r:embed="rId3"/>
          <a:stretch>
            <a:fillRect/>
          </a:stretch>
        </p:blipFill>
        <p:spPr>
          <a:xfrm>
            <a:off x="781408" y="732492"/>
            <a:ext cx="10254560" cy="5563887"/>
          </a:xfrm>
          <a:prstGeom prst="rect">
            <a:avLst/>
          </a:prstGeom>
        </p:spPr>
      </p:pic>
      <p:sp>
        <p:nvSpPr>
          <p:cNvPr id="5" name="Rectangle 4">
            <a:extLst>
              <a:ext uri="{FF2B5EF4-FFF2-40B4-BE49-F238E27FC236}">
                <a16:creationId xmlns:a16="http://schemas.microsoft.com/office/drawing/2014/main" id="{BBDCF4A0-A9C6-41B0-BC09-4217ABBB5A8E}"/>
              </a:ext>
            </a:extLst>
          </p:cNvPr>
          <p:cNvSpPr/>
          <p:nvPr/>
        </p:nvSpPr>
        <p:spPr>
          <a:xfrm>
            <a:off x="406399" y="6391562"/>
            <a:ext cx="11379201" cy="369332"/>
          </a:xfrm>
          <a:prstGeom prst="rect">
            <a:avLst/>
          </a:prstGeom>
        </p:spPr>
        <p:txBody>
          <a:bodyPr wrap="square">
            <a:spAutoFit/>
          </a:bodyPr>
          <a:lstStyle/>
          <a:p>
            <a:r>
              <a:rPr lang="en-US" dirty="0">
                <a:hlinkClick r:id="rId4"/>
              </a:rPr>
              <a:t>https://github.com/Microsoft/AMLDataPrepDocs/blob/master/Scenarios/GettingStarted/getting-started.ipynb</a:t>
            </a:r>
            <a:endParaRPr lang="en-US" dirty="0"/>
          </a:p>
        </p:txBody>
      </p:sp>
    </p:spTree>
    <p:extLst>
      <p:ext uri="{BB962C8B-B14F-4D97-AF65-F5344CB8AC3E}">
        <p14:creationId xmlns:p14="http://schemas.microsoft.com/office/powerpoint/2010/main" val="8714241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10789920" cy="489416"/>
          </a:xfrm>
        </p:spPr>
        <p:txBody>
          <a:bodyPr/>
          <a:lstStyle/>
          <a:p>
            <a:r>
              <a:rPr lang="en-US" sz="3600" dirty="0">
                <a:solidFill>
                  <a:schemeClr val="bg1"/>
                </a:solidFill>
                <a:latin typeface="Arial" panose="020B0604020202020204" pitchFamily="34" charset="0"/>
                <a:cs typeface="Arial" panose="020B0604020202020204" pitchFamily="34" charset="0"/>
              </a:rPr>
              <a:t>SQL Server/Machine Learning Server Integration</a:t>
            </a:r>
          </a:p>
        </p:txBody>
      </p:sp>
      <p:pic>
        <p:nvPicPr>
          <p:cNvPr id="2050" name="Picture 2" descr="Image result for sql server 2017">
            <a:extLst>
              <a:ext uri="{FF2B5EF4-FFF2-40B4-BE49-F238E27FC236}">
                <a16:creationId xmlns:a16="http://schemas.microsoft.com/office/drawing/2014/main" id="{C1DCE343-52B6-44A9-BE34-032A69986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987" y="1671782"/>
            <a:ext cx="7535358" cy="4239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6774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Clarifying Bad Terms</a:t>
            </a:r>
          </a:p>
        </p:txBody>
      </p:sp>
      <p:pic>
        <p:nvPicPr>
          <p:cNvPr id="7" name="Picture 6">
            <a:extLst>
              <a:ext uri="{FF2B5EF4-FFF2-40B4-BE49-F238E27FC236}">
                <a16:creationId xmlns:a16="http://schemas.microsoft.com/office/drawing/2014/main" id="{A3265B4F-30CA-4A44-81C0-9038550393EA}"/>
              </a:ext>
            </a:extLst>
          </p:cNvPr>
          <p:cNvPicPr>
            <a:picLocks noChangeAspect="1"/>
          </p:cNvPicPr>
          <p:nvPr/>
        </p:nvPicPr>
        <p:blipFill>
          <a:blip r:embed="rId3"/>
          <a:stretch>
            <a:fillRect/>
          </a:stretch>
        </p:blipFill>
        <p:spPr>
          <a:xfrm>
            <a:off x="1083224" y="1656765"/>
            <a:ext cx="9839879" cy="4025405"/>
          </a:xfrm>
          <a:prstGeom prst="rect">
            <a:avLst/>
          </a:prstGeom>
        </p:spPr>
      </p:pic>
      <p:sp>
        <p:nvSpPr>
          <p:cNvPr id="8" name="Oval 7">
            <a:extLst>
              <a:ext uri="{FF2B5EF4-FFF2-40B4-BE49-F238E27FC236}">
                <a16:creationId xmlns:a16="http://schemas.microsoft.com/office/drawing/2014/main" id="{41F25497-9E03-4BAC-A7F8-0956BEF736B3}"/>
              </a:ext>
            </a:extLst>
          </p:cNvPr>
          <p:cNvSpPr/>
          <p:nvPr/>
        </p:nvSpPr>
        <p:spPr>
          <a:xfrm>
            <a:off x="6986145" y="1728517"/>
            <a:ext cx="2199799" cy="1700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Same Word</a:t>
            </a:r>
          </a:p>
          <a:p>
            <a:pPr algn="ctr"/>
            <a:r>
              <a:rPr lang="en-US" dirty="0"/>
              <a:t>Opposite Meanings</a:t>
            </a:r>
          </a:p>
        </p:txBody>
      </p:sp>
    </p:spTree>
    <p:extLst>
      <p:ext uri="{BB962C8B-B14F-4D97-AF65-F5344CB8AC3E}">
        <p14:creationId xmlns:p14="http://schemas.microsoft.com/office/powerpoint/2010/main" val="1762363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a:solidFill>
            <a:srgbClr val="002060"/>
          </a:solidFill>
        </p:spPr>
        <p:txBody>
          <a:bodyPr>
            <a:noAutofit/>
          </a:bodyPr>
          <a:lstStyle/>
          <a:p>
            <a:r>
              <a:rPr lang="en-US" dirty="0">
                <a:solidFill>
                  <a:schemeClr val="bg1"/>
                </a:solidFill>
                <a:latin typeface="Arial" panose="020B0604020202020204" pitchFamily="34" charset="0"/>
                <a:cs typeface="Arial" panose="020B0604020202020204" pitchFamily="34" charset="0"/>
              </a:rPr>
              <a:t>Clarifying Bad Terms</a:t>
            </a:r>
          </a:p>
        </p:txBody>
      </p:sp>
      <p:sp>
        <p:nvSpPr>
          <p:cNvPr id="3" name="Rectangle 2">
            <a:extLst>
              <a:ext uri="{FF2B5EF4-FFF2-40B4-BE49-F238E27FC236}">
                <a16:creationId xmlns:a16="http://schemas.microsoft.com/office/drawing/2014/main" id="{288A5E1F-A40A-44D8-B4A6-65C16BAADA62}"/>
              </a:ext>
            </a:extLst>
          </p:cNvPr>
          <p:cNvSpPr/>
          <p:nvPr/>
        </p:nvSpPr>
        <p:spPr>
          <a:xfrm>
            <a:off x="2946133" y="1264016"/>
            <a:ext cx="3498009" cy="954107"/>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Visualizations and/or</a:t>
            </a:r>
          </a:p>
          <a:p>
            <a:r>
              <a:rPr lang="en-US" sz="2800" dirty="0">
                <a:solidFill>
                  <a:schemeClr val="bg1"/>
                </a:solidFill>
                <a:latin typeface="Arial" panose="020B0604020202020204" pitchFamily="34" charset="0"/>
                <a:cs typeface="Arial" panose="020B0604020202020204" pitchFamily="34" charset="0"/>
              </a:rPr>
              <a:t>Machine Learning </a:t>
            </a:r>
          </a:p>
        </p:txBody>
      </p:sp>
      <p:sp>
        <p:nvSpPr>
          <p:cNvPr id="4" name="Rectangle 3">
            <a:extLst>
              <a:ext uri="{FF2B5EF4-FFF2-40B4-BE49-F238E27FC236}">
                <a16:creationId xmlns:a16="http://schemas.microsoft.com/office/drawing/2014/main" id="{080DFDA6-22F6-439E-8A20-B3AE00226251}"/>
              </a:ext>
            </a:extLst>
          </p:cNvPr>
          <p:cNvSpPr/>
          <p:nvPr/>
        </p:nvSpPr>
        <p:spPr>
          <a:xfrm>
            <a:off x="117655" y="4043704"/>
            <a:ext cx="1824538" cy="523220"/>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Data Lake</a:t>
            </a:r>
            <a:endParaRPr lang="en-US" sz="2800" dirty="0"/>
          </a:p>
        </p:txBody>
      </p:sp>
      <p:sp>
        <p:nvSpPr>
          <p:cNvPr id="5" name="Rectangle 4">
            <a:extLst>
              <a:ext uri="{FF2B5EF4-FFF2-40B4-BE49-F238E27FC236}">
                <a16:creationId xmlns:a16="http://schemas.microsoft.com/office/drawing/2014/main" id="{729EA081-51BB-4480-BC7B-D2A2323F51C7}"/>
              </a:ext>
            </a:extLst>
          </p:cNvPr>
          <p:cNvSpPr/>
          <p:nvPr/>
        </p:nvSpPr>
        <p:spPr>
          <a:xfrm>
            <a:off x="124013" y="2701255"/>
            <a:ext cx="1563248" cy="523220"/>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Big Data</a:t>
            </a:r>
            <a:endParaRPr lang="en-US" sz="2800" dirty="0"/>
          </a:p>
        </p:txBody>
      </p:sp>
      <p:sp>
        <p:nvSpPr>
          <p:cNvPr id="6" name="Rectangle 5">
            <a:extLst>
              <a:ext uri="{FF2B5EF4-FFF2-40B4-BE49-F238E27FC236}">
                <a16:creationId xmlns:a16="http://schemas.microsoft.com/office/drawing/2014/main" id="{F47CE557-E33C-4E1B-8F9C-E8830E685458}"/>
              </a:ext>
            </a:extLst>
          </p:cNvPr>
          <p:cNvSpPr/>
          <p:nvPr/>
        </p:nvSpPr>
        <p:spPr>
          <a:xfrm>
            <a:off x="117655" y="5250699"/>
            <a:ext cx="1645002" cy="954107"/>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Machine </a:t>
            </a:r>
          </a:p>
          <a:p>
            <a:r>
              <a:rPr lang="en-US" sz="2800" dirty="0">
                <a:solidFill>
                  <a:schemeClr val="bg1"/>
                </a:solidFill>
                <a:latin typeface="Arial" panose="020B0604020202020204" pitchFamily="34" charset="0"/>
                <a:cs typeface="Arial" panose="020B0604020202020204" pitchFamily="34" charset="0"/>
              </a:rPr>
              <a:t>Learning</a:t>
            </a:r>
            <a:endParaRPr lang="en-US" sz="2800" dirty="0"/>
          </a:p>
        </p:txBody>
      </p:sp>
      <p:cxnSp>
        <p:nvCxnSpPr>
          <p:cNvPr id="8" name="Straight Connector 7">
            <a:extLst>
              <a:ext uri="{FF2B5EF4-FFF2-40B4-BE49-F238E27FC236}">
                <a16:creationId xmlns:a16="http://schemas.microsoft.com/office/drawing/2014/main" id="{9CCF64D8-95D6-4AB9-B75D-69265F9E2CB9}"/>
              </a:ext>
            </a:extLst>
          </p:cNvPr>
          <p:cNvCxnSpPr>
            <a:cxnSpLocks/>
          </p:cNvCxnSpPr>
          <p:nvPr/>
        </p:nvCxnSpPr>
        <p:spPr>
          <a:xfrm>
            <a:off x="124013" y="2893418"/>
            <a:ext cx="672941" cy="16778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12" name="Rectangle 11">
            <a:extLst>
              <a:ext uri="{FF2B5EF4-FFF2-40B4-BE49-F238E27FC236}">
                <a16:creationId xmlns:a16="http://schemas.microsoft.com/office/drawing/2014/main" id="{0ECFBEC5-E63B-494C-AF41-F607F5A43752}"/>
              </a:ext>
            </a:extLst>
          </p:cNvPr>
          <p:cNvSpPr/>
          <p:nvPr/>
        </p:nvSpPr>
        <p:spPr>
          <a:xfrm rot="20686061">
            <a:off x="276318" y="2161612"/>
            <a:ext cx="1542410" cy="400110"/>
          </a:xfrm>
          <a:prstGeom prst="rect">
            <a:avLst/>
          </a:prstGeom>
        </p:spPr>
        <p:txBody>
          <a:bodyPr wrap="none">
            <a:spAutoFit/>
          </a:bodyPr>
          <a:lstStyle/>
          <a:p>
            <a:r>
              <a:rPr lang="en-US" sz="2000" dirty="0">
                <a:solidFill>
                  <a:schemeClr val="bg1"/>
                </a:solidFill>
                <a:latin typeface="Arial" panose="020B0604020202020204" pitchFamily="34" charset="0"/>
                <a:cs typeface="Arial" panose="020B0604020202020204" pitchFamily="34" charset="0"/>
              </a:rPr>
              <a:t>Challenging</a:t>
            </a:r>
            <a:endParaRPr lang="en-US" sz="2000" dirty="0"/>
          </a:p>
        </p:txBody>
      </p:sp>
      <p:sp>
        <p:nvSpPr>
          <p:cNvPr id="13" name="Rectangle 12">
            <a:extLst>
              <a:ext uri="{FF2B5EF4-FFF2-40B4-BE49-F238E27FC236}">
                <a16:creationId xmlns:a16="http://schemas.microsoft.com/office/drawing/2014/main" id="{BF8C3A1E-D9B2-425E-A81B-CBC8AA63FD42}"/>
              </a:ext>
            </a:extLst>
          </p:cNvPr>
          <p:cNvSpPr/>
          <p:nvPr/>
        </p:nvSpPr>
        <p:spPr>
          <a:xfrm>
            <a:off x="2819296" y="2740538"/>
            <a:ext cx="6923690" cy="954107"/>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Non traditional: </a:t>
            </a:r>
          </a:p>
          <a:p>
            <a:r>
              <a:rPr lang="en-US" sz="2800" dirty="0">
                <a:solidFill>
                  <a:schemeClr val="bg1"/>
                </a:solidFill>
                <a:latin typeface="Arial" panose="020B0604020202020204" pitchFamily="34" charset="0"/>
                <a:cs typeface="Arial" panose="020B0604020202020204" pitchFamily="34" charset="0"/>
              </a:rPr>
              <a:t>	Movies, Images, massive, streaming</a:t>
            </a:r>
            <a:endParaRPr lang="en-US" sz="2800" dirty="0"/>
          </a:p>
        </p:txBody>
      </p:sp>
      <p:sp>
        <p:nvSpPr>
          <p:cNvPr id="14" name="Rectangle 13">
            <a:extLst>
              <a:ext uri="{FF2B5EF4-FFF2-40B4-BE49-F238E27FC236}">
                <a16:creationId xmlns:a16="http://schemas.microsoft.com/office/drawing/2014/main" id="{746DD08B-B3DF-47FD-B6AD-A80661E5C7DC}"/>
              </a:ext>
            </a:extLst>
          </p:cNvPr>
          <p:cNvSpPr/>
          <p:nvPr/>
        </p:nvSpPr>
        <p:spPr>
          <a:xfrm>
            <a:off x="2819296" y="4043703"/>
            <a:ext cx="5460149" cy="523220"/>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No such thing. Just Blob storage.</a:t>
            </a:r>
            <a:endParaRPr lang="en-US" sz="2800" dirty="0"/>
          </a:p>
        </p:txBody>
      </p:sp>
      <p:sp>
        <p:nvSpPr>
          <p:cNvPr id="11" name="Rectangle 10">
            <a:extLst>
              <a:ext uri="{FF2B5EF4-FFF2-40B4-BE49-F238E27FC236}">
                <a16:creationId xmlns:a16="http://schemas.microsoft.com/office/drawing/2014/main" id="{1436E602-8FA8-48BD-9004-FDAE1239F2C5}"/>
              </a:ext>
            </a:extLst>
          </p:cNvPr>
          <p:cNvSpPr/>
          <p:nvPr/>
        </p:nvSpPr>
        <p:spPr>
          <a:xfrm>
            <a:off x="2819296" y="5231027"/>
            <a:ext cx="6123368" cy="954107"/>
          </a:xfrm>
          <a:prstGeom prst="rect">
            <a:avLst/>
          </a:prstGeom>
        </p:spPr>
        <p:txBody>
          <a:bodyPr wrap="square">
            <a:spAutoFit/>
          </a:bodyPr>
          <a:lstStyle/>
          <a:p>
            <a:r>
              <a:rPr lang="en-US" sz="2800" dirty="0">
                <a:solidFill>
                  <a:schemeClr val="bg1"/>
                </a:solidFill>
              </a:rPr>
              <a:t>Includes AI, Deep Learning, Predictive Modeling</a:t>
            </a:r>
          </a:p>
        </p:txBody>
      </p:sp>
      <p:sp>
        <p:nvSpPr>
          <p:cNvPr id="7" name="Rectangle 6">
            <a:extLst>
              <a:ext uri="{FF2B5EF4-FFF2-40B4-BE49-F238E27FC236}">
                <a16:creationId xmlns:a16="http://schemas.microsoft.com/office/drawing/2014/main" id="{A14F2F08-30E3-4895-8885-571F96043C82}"/>
              </a:ext>
            </a:extLst>
          </p:cNvPr>
          <p:cNvSpPr/>
          <p:nvPr/>
        </p:nvSpPr>
        <p:spPr>
          <a:xfrm>
            <a:off x="124013" y="1264016"/>
            <a:ext cx="2695283" cy="523220"/>
          </a:xfrm>
          <a:prstGeom prst="rect">
            <a:avLst/>
          </a:prstGeom>
        </p:spPr>
        <p:txBody>
          <a:bodyPr wrap="square">
            <a:spAutoFit/>
          </a:bodyPr>
          <a:lstStyle/>
          <a:p>
            <a:r>
              <a:rPr lang="en-US" sz="2800" dirty="0">
                <a:solidFill>
                  <a:schemeClr val="bg1"/>
                </a:solidFill>
                <a:latin typeface="Arial" panose="020B0604020202020204" pitchFamily="34" charset="0"/>
                <a:cs typeface="Arial" panose="020B0604020202020204" pitchFamily="34" charset="0"/>
              </a:rPr>
              <a:t>Analytics</a:t>
            </a:r>
          </a:p>
        </p:txBody>
      </p:sp>
    </p:spTree>
    <p:extLst>
      <p:ext uri="{BB962C8B-B14F-4D97-AF65-F5344CB8AC3E}">
        <p14:creationId xmlns:p14="http://schemas.microsoft.com/office/powerpoint/2010/main" val="4054911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4" name="Picture 3" descr="A close up of a toy&#10;&#10;Description generated with high confidence">
            <a:extLst>
              <a:ext uri="{FF2B5EF4-FFF2-40B4-BE49-F238E27FC236}">
                <a16:creationId xmlns:a16="http://schemas.microsoft.com/office/drawing/2014/main" id="{6493F40A-169C-44FD-9B47-4C6B1F0E5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50" y="1673722"/>
            <a:ext cx="3197266" cy="3234179"/>
          </a:xfrm>
          <a:prstGeom prst="rect">
            <a:avLst/>
          </a:prstGeom>
        </p:spPr>
      </p:pic>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1" name="Title 1">
            <a:extLst>
              <a:ext uri="{FF2B5EF4-FFF2-40B4-BE49-F238E27FC236}">
                <a16:creationId xmlns:a16="http://schemas.microsoft.com/office/drawing/2014/main" id="{47AF1802-C145-4D88-9F54-632E257E0754}"/>
              </a:ext>
            </a:extLst>
          </p:cNvPr>
          <p:cNvSpPr txBox="1">
            <a:spLocks/>
          </p:cNvSpPr>
          <p:nvPr/>
        </p:nvSpPr>
        <p:spPr>
          <a:xfrm>
            <a:off x="1402703" y="5566266"/>
            <a:ext cx="2768081"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Up</a:t>
            </a:r>
          </a:p>
        </p:txBody>
      </p:sp>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spTree>
    <p:extLst>
      <p:ext uri="{BB962C8B-B14F-4D97-AF65-F5344CB8AC3E}">
        <p14:creationId xmlns:p14="http://schemas.microsoft.com/office/powerpoint/2010/main" val="33592504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7512" y="207240"/>
            <a:ext cx="8825658" cy="497435"/>
          </a:xfrm>
        </p:spPr>
        <p:txBody>
          <a:bodyPr/>
          <a:lstStyle/>
          <a:p>
            <a:r>
              <a:rPr lang="en-US" sz="3200" dirty="0">
                <a:solidFill>
                  <a:srgbClr val="FFFF00"/>
                </a:solidFill>
              </a:rPr>
              <a:t>About Bryan Cafferky…</a:t>
            </a:r>
            <a:endParaRPr lang="en-US" sz="3200" dirty="0"/>
          </a:p>
        </p:txBody>
      </p:sp>
      <p:sp>
        <p:nvSpPr>
          <p:cNvPr id="6" name="Rectangle 5"/>
          <p:cNvSpPr/>
          <p:nvPr/>
        </p:nvSpPr>
        <p:spPr>
          <a:xfrm>
            <a:off x="253756" y="6214039"/>
            <a:ext cx="4853820" cy="400110"/>
          </a:xfrm>
          <a:prstGeom prst="rect">
            <a:avLst/>
          </a:prstGeom>
        </p:spPr>
        <p:txBody>
          <a:bodyPr wrap="square">
            <a:spAutoFit/>
          </a:bodyPr>
          <a:lstStyle/>
          <a:p>
            <a:r>
              <a:rPr lang="en-US" sz="2000" u="sng" dirty="0">
                <a:solidFill>
                  <a:schemeClr val="accent4">
                    <a:lumMod val="20000"/>
                    <a:lumOff val="80000"/>
                  </a:schemeClr>
                </a:solidFill>
                <a:hlinkClick r:id="rId2"/>
              </a:rPr>
              <a:t>https://www.linkedin.com/in/bryancafferky</a:t>
            </a:r>
            <a:endParaRPr lang="en-US" sz="2000" u="sng" dirty="0">
              <a:solidFill>
                <a:schemeClr val="accent4">
                  <a:lumMod val="20000"/>
                  <a:lumOff val="80000"/>
                </a:schemeClr>
              </a:solidFill>
            </a:endParaRPr>
          </a:p>
        </p:txBody>
      </p:sp>
      <p:sp>
        <p:nvSpPr>
          <p:cNvPr id="4" name="TextBox 3"/>
          <p:cNvSpPr txBox="1"/>
          <p:nvPr/>
        </p:nvSpPr>
        <p:spPr>
          <a:xfrm>
            <a:off x="253756" y="1058354"/>
            <a:ext cx="11684488" cy="3477875"/>
          </a:xfrm>
          <a:prstGeom prst="rect">
            <a:avLst/>
          </a:prstGeom>
          <a:solidFill>
            <a:srgbClr val="002060"/>
          </a:solidFill>
        </p:spPr>
        <p:txBody>
          <a:bodyPr wrap="square" rtlCol="0">
            <a:spAutoFit/>
          </a:bodyPr>
          <a:lstStyle/>
          <a:p>
            <a:pPr marL="285750" indent="-285750">
              <a:buFont typeface="Arial" panose="020B0604020202020204" pitchFamily="34" charset="0"/>
              <a:buChar char="•"/>
            </a:pPr>
            <a:r>
              <a:rPr lang="en-US" sz="2000" dirty="0">
                <a:solidFill>
                  <a:schemeClr val="bg1"/>
                </a:solidFill>
              </a:rPr>
              <a:t>Microsoft Data and AI Solutions Enabler for Healthcare </a:t>
            </a: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Decades of IT Experience</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Past Microsoft Data Platform MVP and Cloud and Data Center MVP</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Author of Pro PowerShell for Database Developers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Experienced in health care, insurance, banking, and ecommerce</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Founded and lead PASS Chapter The RI Microsoft BI User Group and The Boston Data Science Group</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9403" y="4819180"/>
            <a:ext cx="1792855" cy="1547405"/>
          </a:xfrm>
          <a:prstGeom prst="rect">
            <a:avLst/>
          </a:prstGeom>
        </p:spPr>
      </p:pic>
      <p:pic>
        <p:nvPicPr>
          <p:cNvPr id="7" name="Picture 6">
            <a:extLst>
              <a:ext uri="{FF2B5EF4-FFF2-40B4-BE49-F238E27FC236}">
                <a16:creationId xmlns:a16="http://schemas.microsoft.com/office/drawing/2014/main" id="{97484C21-7E2A-438D-B523-A79984D4F0A5}"/>
              </a:ext>
            </a:extLst>
          </p:cNvPr>
          <p:cNvPicPr>
            <a:picLocks noChangeAspect="1"/>
          </p:cNvPicPr>
          <p:nvPr/>
        </p:nvPicPr>
        <p:blipFill>
          <a:blip r:embed="rId4"/>
          <a:stretch>
            <a:fillRect/>
          </a:stretch>
        </p:blipFill>
        <p:spPr>
          <a:xfrm>
            <a:off x="10300646" y="6434092"/>
            <a:ext cx="1751612" cy="287742"/>
          </a:xfrm>
          <a:prstGeom prst="rect">
            <a:avLst/>
          </a:prstGeom>
        </p:spPr>
      </p:pic>
      <p:pic>
        <p:nvPicPr>
          <p:cNvPr id="2050" name="Picture 2" descr="Image result for youtube images">
            <a:hlinkClick r:id="rId5"/>
            <a:extLst>
              <a:ext uri="{FF2B5EF4-FFF2-40B4-BE49-F238E27FC236}">
                <a16:creationId xmlns:a16="http://schemas.microsoft.com/office/drawing/2014/main" id="{5ED16526-74B7-4CE1-A134-BE82F43F9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8440" y="5564189"/>
            <a:ext cx="2463966" cy="5513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F852222-FF30-40A5-8BE1-BD757016E7BC}"/>
              </a:ext>
            </a:extLst>
          </p:cNvPr>
          <p:cNvSpPr/>
          <p:nvPr/>
        </p:nvSpPr>
        <p:spPr>
          <a:xfrm>
            <a:off x="5674360" y="6233212"/>
            <a:ext cx="3552126" cy="369332"/>
          </a:xfrm>
          <a:prstGeom prst="rect">
            <a:avLst/>
          </a:prstGeom>
        </p:spPr>
        <p:txBody>
          <a:bodyPr wrap="none">
            <a:spAutoFit/>
          </a:bodyPr>
          <a:lstStyle/>
          <a:p>
            <a:r>
              <a:rPr lang="en-US" dirty="0">
                <a:solidFill>
                  <a:schemeClr val="accent4">
                    <a:lumMod val="20000"/>
                    <a:lumOff val="80000"/>
                  </a:schemeClr>
                </a:solidFill>
              </a:rPr>
              <a:t>Subscribe to my YouTube Channel</a:t>
            </a:r>
          </a:p>
        </p:txBody>
      </p:sp>
      <p:pic>
        <p:nvPicPr>
          <p:cNvPr id="8" name="Picture 7">
            <a:extLst>
              <a:ext uri="{FF2B5EF4-FFF2-40B4-BE49-F238E27FC236}">
                <a16:creationId xmlns:a16="http://schemas.microsoft.com/office/drawing/2014/main" id="{264C18E0-8082-4DC5-BD49-67A7B30F60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8009" y="5470512"/>
            <a:ext cx="2974109" cy="743527"/>
          </a:xfrm>
          <a:prstGeom prst="rect">
            <a:avLst/>
          </a:prstGeom>
        </p:spPr>
      </p:pic>
    </p:spTree>
    <p:extLst>
      <p:ext uri="{BB962C8B-B14F-4D97-AF65-F5344CB8AC3E}">
        <p14:creationId xmlns:p14="http://schemas.microsoft.com/office/powerpoint/2010/main" val="1004504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pic>
        <p:nvPicPr>
          <p:cNvPr id="4098" name="Picture 2" descr="Image result for phone book">
            <a:extLst>
              <a:ext uri="{FF2B5EF4-FFF2-40B4-BE49-F238E27FC236}">
                <a16:creationId xmlns:a16="http://schemas.microsoft.com/office/drawing/2014/main" id="{2C3E30C6-2911-4A64-906B-585702C1F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737" y="2394908"/>
            <a:ext cx="3112315" cy="206818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D2B3FA4-D915-42D6-B0A9-E58F44D059F9}"/>
              </a:ext>
            </a:extLst>
          </p:cNvPr>
          <p:cNvSpPr/>
          <p:nvPr/>
        </p:nvSpPr>
        <p:spPr>
          <a:xfrm>
            <a:off x="4806892" y="3322040"/>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0838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0385" y="130183"/>
            <a:ext cx="8824913" cy="489416"/>
          </a:xfrm>
        </p:spPr>
        <p:txBody>
          <a:bodyPr>
            <a:noAutofit/>
          </a:bodyPr>
          <a:lstStyle/>
          <a:p>
            <a:r>
              <a:rPr lang="en-US" dirty="0">
                <a:solidFill>
                  <a:srgbClr val="002060"/>
                </a:solidFill>
                <a:latin typeface="Arial" panose="020B0604020202020204" pitchFamily="34" charset="0"/>
                <a:cs typeface="Arial" panose="020B0604020202020204" pitchFamily="34" charset="0"/>
              </a:rPr>
              <a:t>Scale Up vs. Scale Out</a:t>
            </a:r>
          </a:p>
        </p:txBody>
      </p:sp>
      <p:sp>
        <p:nvSpPr>
          <p:cNvPr id="11" name="Title 1">
            <a:extLst>
              <a:ext uri="{FF2B5EF4-FFF2-40B4-BE49-F238E27FC236}">
                <a16:creationId xmlns:a16="http://schemas.microsoft.com/office/drawing/2014/main" id="{47AF1802-C145-4D88-9F54-632E257E0754}"/>
              </a:ext>
            </a:extLst>
          </p:cNvPr>
          <p:cNvSpPr txBox="1">
            <a:spLocks/>
          </p:cNvSpPr>
          <p:nvPr/>
        </p:nvSpPr>
        <p:spPr>
          <a:xfrm>
            <a:off x="4743063" y="5445807"/>
            <a:ext cx="2078095"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Scale Up</a:t>
            </a:r>
          </a:p>
        </p:txBody>
      </p:sp>
      <p:sp>
        <p:nvSpPr>
          <p:cNvPr id="12" name="Title 1">
            <a:extLst>
              <a:ext uri="{FF2B5EF4-FFF2-40B4-BE49-F238E27FC236}">
                <a16:creationId xmlns:a16="http://schemas.microsoft.com/office/drawing/2014/main" id="{42E0378F-F37E-4601-B1D0-E5DE09E4E8C5}"/>
              </a:ext>
            </a:extLst>
          </p:cNvPr>
          <p:cNvSpPr txBox="1">
            <a:spLocks/>
          </p:cNvSpPr>
          <p:nvPr/>
        </p:nvSpPr>
        <p:spPr>
          <a:xfrm>
            <a:off x="8886934" y="5480778"/>
            <a:ext cx="303244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Scale Out</a:t>
            </a:r>
          </a:p>
        </p:txBody>
      </p:sp>
      <p:sp>
        <p:nvSpPr>
          <p:cNvPr id="7" name="Title 1">
            <a:extLst>
              <a:ext uri="{FF2B5EF4-FFF2-40B4-BE49-F238E27FC236}">
                <a16:creationId xmlns:a16="http://schemas.microsoft.com/office/drawing/2014/main" id="{021F23EA-BDDE-4CCB-A938-757061E58CC7}"/>
              </a:ext>
            </a:extLst>
          </p:cNvPr>
          <p:cNvSpPr txBox="1">
            <a:spLocks/>
          </p:cNvSpPr>
          <p:nvPr/>
        </p:nvSpPr>
        <p:spPr>
          <a:xfrm>
            <a:off x="272617" y="5379246"/>
            <a:ext cx="3750142"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Open Source</a:t>
            </a:r>
          </a:p>
        </p:txBody>
      </p:sp>
      <p:sp>
        <p:nvSpPr>
          <p:cNvPr id="3" name="Rectangle 2">
            <a:extLst>
              <a:ext uri="{FF2B5EF4-FFF2-40B4-BE49-F238E27FC236}">
                <a16:creationId xmlns:a16="http://schemas.microsoft.com/office/drawing/2014/main" id="{947413F2-42CC-47B9-B94E-6A2AC4316176}"/>
              </a:ext>
            </a:extLst>
          </p:cNvPr>
          <p:cNvSpPr/>
          <p:nvPr/>
        </p:nvSpPr>
        <p:spPr>
          <a:xfrm>
            <a:off x="646889" y="1768778"/>
            <a:ext cx="1768415" cy="914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a:t>
            </a:r>
          </a:p>
        </p:txBody>
      </p:sp>
      <p:sp>
        <p:nvSpPr>
          <p:cNvPr id="9" name="Rectangle 8">
            <a:extLst>
              <a:ext uri="{FF2B5EF4-FFF2-40B4-BE49-F238E27FC236}">
                <a16:creationId xmlns:a16="http://schemas.microsoft.com/office/drawing/2014/main" id="{725DB1D8-6A25-442F-8E6A-AB4F176750A0}"/>
              </a:ext>
            </a:extLst>
          </p:cNvPr>
          <p:cNvSpPr/>
          <p:nvPr/>
        </p:nvSpPr>
        <p:spPr>
          <a:xfrm>
            <a:off x="8296713" y="1132514"/>
            <a:ext cx="2971154" cy="176049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a:t>
            </a:r>
          </a:p>
          <a:p>
            <a:pPr algn="ctr"/>
            <a:endParaRPr lang="en-US" dirty="0"/>
          </a:p>
          <a:p>
            <a:pPr algn="ctr"/>
            <a:r>
              <a:rPr lang="en-US" dirty="0"/>
              <a:t>HDInsight, Databricks, DW, CosmosDB</a:t>
            </a:r>
          </a:p>
        </p:txBody>
      </p:sp>
      <p:sp>
        <p:nvSpPr>
          <p:cNvPr id="10" name="Rectangle 9">
            <a:extLst>
              <a:ext uri="{FF2B5EF4-FFF2-40B4-BE49-F238E27FC236}">
                <a16:creationId xmlns:a16="http://schemas.microsoft.com/office/drawing/2014/main" id="{59ACBCF3-0A00-4077-A640-DD92FE2F1A68}"/>
              </a:ext>
            </a:extLst>
          </p:cNvPr>
          <p:cNvSpPr/>
          <p:nvPr/>
        </p:nvSpPr>
        <p:spPr>
          <a:xfrm>
            <a:off x="4451768" y="1440974"/>
            <a:ext cx="2369390" cy="124220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Medium</a:t>
            </a:r>
          </a:p>
          <a:p>
            <a:pPr algn="ctr"/>
            <a:endParaRPr lang="en-US" dirty="0"/>
          </a:p>
          <a:p>
            <a:pPr algn="ctr"/>
            <a:r>
              <a:rPr lang="en-US" dirty="0"/>
              <a:t>SQL Server/ML Server</a:t>
            </a:r>
          </a:p>
        </p:txBody>
      </p:sp>
      <p:pic>
        <p:nvPicPr>
          <p:cNvPr id="5" name="Picture 4">
            <a:extLst>
              <a:ext uri="{FF2B5EF4-FFF2-40B4-BE49-F238E27FC236}">
                <a16:creationId xmlns:a16="http://schemas.microsoft.com/office/drawing/2014/main" id="{2A86BBF3-CCE2-4D9D-9E4D-0C008D2B0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39" y="3703040"/>
            <a:ext cx="1434517" cy="1434517"/>
          </a:xfrm>
          <a:prstGeom prst="rect">
            <a:avLst/>
          </a:prstGeom>
          <a:solidFill>
            <a:schemeClr val="bg1"/>
          </a:solidFill>
        </p:spPr>
      </p:pic>
      <p:pic>
        <p:nvPicPr>
          <p:cNvPr id="8" name="Picture 7">
            <a:extLst>
              <a:ext uri="{FF2B5EF4-FFF2-40B4-BE49-F238E27FC236}">
                <a16:creationId xmlns:a16="http://schemas.microsoft.com/office/drawing/2014/main" id="{19B8DCBD-43BB-4B37-AFD6-7712250A8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468" y="3429000"/>
            <a:ext cx="1401990" cy="1725526"/>
          </a:xfrm>
          <a:prstGeom prst="rect">
            <a:avLst/>
          </a:prstGeom>
          <a:solidFill>
            <a:schemeClr val="bg1"/>
          </a:solidFill>
        </p:spPr>
      </p:pic>
      <p:pic>
        <p:nvPicPr>
          <p:cNvPr id="14" name="Picture 13">
            <a:extLst>
              <a:ext uri="{FF2B5EF4-FFF2-40B4-BE49-F238E27FC236}">
                <a16:creationId xmlns:a16="http://schemas.microsoft.com/office/drawing/2014/main" id="{C23B7450-4502-482D-B69B-FF060B8A3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713" y="3087870"/>
            <a:ext cx="2971154" cy="2198048"/>
          </a:xfrm>
          <a:prstGeom prst="rect">
            <a:avLst/>
          </a:prstGeom>
        </p:spPr>
      </p:pic>
      <p:sp>
        <p:nvSpPr>
          <p:cNvPr id="15" name="Title 1">
            <a:extLst>
              <a:ext uri="{FF2B5EF4-FFF2-40B4-BE49-F238E27FC236}">
                <a16:creationId xmlns:a16="http://schemas.microsoft.com/office/drawing/2014/main" id="{D9C25979-A3BD-4D8E-99FA-59EFD7D062B9}"/>
              </a:ext>
            </a:extLst>
          </p:cNvPr>
          <p:cNvSpPr txBox="1">
            <a:spLocks/>
          </p:cNvSpPr>
          <p:nvPr/>
        </p:nvSpPr>
        <p:spPr>
          <a:xfrm>
            <a:off x="75501" y="166685"/>
            <a:ext cx="681185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Moving Up the Scale</a:t>
            </a:r>
          </a:p>
        </p:txBody>
      </p:sp>
      <p:sp>
        <p:nvSpPr>
          <p:cNvPr id="16" name="Title 1">
            <a:extLst>
              <a:ext uri="{FF2B5EF4-FFF2-40B4-BE49-F238E27FC236}">
                <a16:creationId xmlns:a16="http://schemas.microsoft.com/office/drawing/2014/main" id="{763B6436-DB60-486A-98CE-29B75A92828C}"/>
              </a:ext>
            </a:extLst>
          </p:cNvPr>
          <p:cNvSpPr txBox="1">
            <a:spLocks/>
          </p:cNvSpPr>
          <p:nvPr/>
        </p:nvSpPr>
        <p:spPr>
          <a:xfrm>
            <a:off x="646889" y="1196266"/>
            <a:ext cx="1954528"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bg1"/>
                </a:solidFill>
                <a:latin typeface="Arial" panose="020B0604020202020204" pitchFamily="34" charset="0"/>
                <a:cs typeface="Arial" panose="020B0604020202020204" pitchFamily="34" charset="0"/>
              </a:rPr>
              <a:t>Max = Megabytes</a:t>
            </a:r>
          </a:p>
        </p:txBody>
      </p:sp>
      <p:sp>
        <p:nvSpPr>
          <p:cNvPr id="17" name="Title 1">
            <a:extLst>
              <a:ext uri="{FF2B5EF4-FFF2-40B4-BE49-F238E27FC236}">
                <a16:creationId xmlns:a16="http://schemas.microsoft.com/office/drawing/2014/main" id="{A03D7645-B2F2-4017-89DD-A67EC0C2DFCA}"/>
              </a:ext>
            </a:extLst>
          </p:cNvPr>
          <p:cNvSpPr txBox="1">
            <a:spLocks/>
          </p:cNvSpPr>
          <p:nvPr/>
        </p:nvSpPr>
        <p:spPr>
          <a:xfrm>
            <a:off x="4809265" y="967731"/>
            <a:ext cx="2078095"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bg1"/>
                </a:solidFill>
                <a:latin typeface="Arial" panose="020B0604020202020204" pitchFamily="34" charset="0"/>
                <a:cs typeface="Arial" panose="020B0604020202020204" pitchFamily="34" charset="0"/>
              </a:rPr>
              <a:t>Max = Terabytes</a:t>
            </a:r>
          </a:p>
        </p:txBody>
      </p:sp>
      <p:sp>
        <p:nvSpPr>
          <p:cNvPr id="18" name="Title 1">
            <a:extLst>
              <a:ext uri="{FF2B5EF4-FFF2-40B4-BE49-F238E27FC236}">
                <a16:creationId xmlns:a16="http://schemas.microsoft.com/office/drawing/2014/main" id="{581B86DC-5215-4FE1-BDEB-1085221221D3}"/>
              </a:ext>
            </a:extLst>
          </p:cNvPr>
          <p:cNvSpPr txBox="1">
            <a:spLocks/>
          </p:cNvSpPr>
          <p:nvPr/>
        </p:nvSpPr>
        <p:spPr>
          <a:xfrm>
            <a:off x="8940648" y="631349"/>
            <a:ext cx="232721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bg1"/>
                </a:solidFill>
                <a:latin typeface="Arial" panose="020B0604020202020204" pitchFamily="34" charset="0"/>
                <a:cs typeface="Arial" panose="020B0604020202020204" pitchFamily="34" charset="0"/>
              </a:rPr>
              <a:t>Max = Petabytes+</a:t>
            </a:r>
          </a:p>
        </p:txBody>
      </p:sp>
    </p:spTree>
    <p:extLst>
      <p:ext uri="{BB962C8B-B14F-4D97-AF65-F5344CB8AC3E}">
        <p14:creationId xmlns:p14="http://schemas.microsoft.com/office/powerpoint/2010/main" val="195910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rgbClr val="FFFF00"/>
                </a:solidFill>
                <a:latin typeface="Arial" panose="020B0604020202020204" pitchFamily="34" charset="0"/>
                <a:cs typeface="Arial" panose="020B0604020202020204" pitchFamily="34" charset="0"/>
              </a:rPr>
              <a:t>My Kitchen Drawer</a:t>
            </a:r>
          </a:p>
        </p:txBody>
      </p:sp>
      <p:pic>
        <p:nvPicPr>
          <p:cNvPr id="4" name="Picture 3">
            <a:extLst>
              <a:ext uri="{FF2B5EF4-FFF2-40B4-BE49-F238E27FC236}">
                <a16:creationId xmlns:a16="http://schemas.microsoft.com/office/drawing/2014/main" id="{EEB2E5D4-AAE7-4FA6-9425-0DD668E45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696" y="903915"/>
            <a:ext cx="8402994" cy="5631480"/>
          </a:xfrm>
          <a:prstGeom prst="rect">
            <a:avLst/>
          </a:prstGeom>
        </p:spPr>
      </p:pic>
    </p:spTree>
    <p:extLst>
      <p:ext uri="{BB962C8B-B14F-4D97-AF65-F5344CB8AC3E}">
        <p14:creationId xmlns:p14="http://schemas.microsoft.com/office/powerpoint/2010/main" val="830346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91580"/>
            <a:ext cx="12192000" cy="612396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6" name="Title 3"/>
          <p:cNvSpPr txBox="1">
            <a:spLocks/>
          </p:cNvSpPr>
          <p:nvPr/>
        </p:nvSpPr>
        <p:spPr>
          <a:xfrm>
            <a:off x="174199" y="137544"/>
            <a:ext cx="10692882" cy="59649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bg1"/>
                </a:solidFill>
                <a:latin typeface="Arial Rounded MT Bold" panose="020F0704030504030204" pitchFamily="34" charset="0"/>
              </a:rPr>
              <a:t>The Apache Hadoop Ecosystem</a:t>
            </a:r>
          </a:p>
        </p:txBody>
      </p:sp>
      <p:pic>
        <p:nvPicPr>
          <p:cNvPr id="1026" name="Picture 2" descr="See the source image">
            <a:extLst>
              <a:ext uri="{FF2B5EF4-FFF2-40B4-BE49-F238E27FC236}">
                <a16:creationId xmlns:a16="http://schemas.microsoft.com/office/drawing/2014/main" id="{71C07ADA-6E5D-402F-AD44-9D8FC4074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95" y="926027"/>
            <a:ext cx="11229630" cy="57054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E88C59-33BE-4C9A-99BE-4B8D5DB579BF}"/>
              </a:ext>
            </a:extLst>
          </p:cNvPr>
          <p:cNvSpPr/>
          <p:nvPr/>
        </p:nvSpPr>
        <p:spPr>
          <a:xfrm>
            <a:off x="9915787" y="865078"/>
            <a:ext cx="1258349"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NoSQL </a:t>
            </a:r>
          </a:p>
          <a:p>
            <a:pPr algn="ctr"/>
            <a:r>
              <a:rPr lang="en-US" sz="1400" dirty="0"/>
              <a:t>Storage</a:t>
            </a:r>
          </a:p>
        </p:txBody>
      </p:sp>
      <p:sp>
        <p:nvSpPr>
          <p:cNvPr id="8" name="Rectangle 7">
            <a:extLst>
              <a:ext uri="{FF2B5EF4-FFF2-40B4-BE49-F238E27FC236}">
                <a16:creationId xmlns:a16="http://schemas.microsoft.com/office/drawing/2014/main" id="{54A9D115-A276-42C3-A7B0-7D7AF8C5FC6E}"/>
              </a:ext>
            </a:extLst>
          </p:cNvPr>
          <p:cNvSpPr/>
          <p:nvPr/>
        </p:nvSpPr>
        <p:spPr>
          <a:xfrm>
            <a:off x="5043973" y="1319962"/>
            <a:ext cx="785553"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SQL</a:t>
            </a:r>
          </a:p>
        </p:txBody>
      </p:sp>
      <p:sp>
        <p:nvSpPr>
          <p:cNvPr id="9" name="Rectangle 8">
            <a:extLst>
              <a:ext uri="{FF2B5EF4-FFF2-40B4-BE49-F238E27FC236}">
                <a16:creationId xmlns:a16="http://schemas.microsoft.com/office/drawing/2014/main" id="{00C03B6C-E0FB-4BF6-A274-DE57C6A2C12B}"/>
              </a:ext>
            </a:extLst>
          </p:cNvPr>
          <p:cNvSpPr/>
          <p:nvPr/>
        </p:nvSpPr>
        <p:spPr>
          <a:xfrm>
            <a:off x="3803008" y="3202498"/>
            <a:ext cx="550877" cy="2042188"/>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a:p>
            <a:pPr algn="ctr"/>
            <a:r>
              <a:rPr lang="en-US" dirty="0"/>
              <a:t>a</a:t>
            </a:r>
          </a:p>
          <a:p>
            <a:pPr algn="ctr"/>
            <a:r>
              <a:rPr lang="en-US" dirty="0"/>
              <a:t>d</a:t>
            </a:r>
          </a:p>
          <a:p>
            <a:pPr algn="ctr"/>
            <a:r>
              <a:rPr lang="en-US" dirty="0"/>
              <a:t>o</a:t>
            </a:r>
          </a:p>
          <a:p>
            <a:pPr algn="ctr"/>
            <a:r>
              <a:rPr lang="en-US" dirty="0"/>
              <a:t>o</a:t>
            </a:r>
          </a:p>
          <a:p>
            <a:pPr algn="ctr"/>
            <a:r>
              <a:rPr lang="en-US" dirty="0"/>
              <a:t>p</a:t>
            </a:r>
          </a:p>
          <a:p>
            <a:pPr algn="ctr"/>
            <a:endParaRPr lang="en-US" dirty="0"/>
          </a:p>
        </p:txBody>
      </p:sp>
      <p:sp>
        <p:nvSpPr>
          <p:cNvPr id="10" name="Rectangle 9">
            <a:extLst>
              <a:ext uri="{FF2B5EF4-FFF2-40B4-BE49-F238E27FC236}">
                <a16:creationId xmlns:a16="http://schemas.microsoft.com/office/drawing/2014/main" id="{C27E7393-9CA5-4B2D-98FC-56E0E708AC76}"/>
              </a:ext>
            </a:extLst>
          </p:cNvPr>
          <p:cNvSpPr/>
          <p:nvPr/>
        </p:nvSpPr>
        <p:spPr>
          <a:xfrm>
            <a:off x="7857934" y="943373"/>
            <a:ext cx="1041043" cy="405471"/>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 Memory MPP</a:t>
            </a:r>
          </a:p>
        </p:txBody>
      </p:sp>
      <p:sp>
        <p:nvSpPr>
          <p:cNvPr id="11" name="Rectangle 10">
            <a:extLst>
              <a:ext uri="{FF2B5EF4-FFF2-40B4-BE49-F238E27FC236}">
                <a16:creationId xmlns:a16="http://schemas.microsoft.com/office/drawing/2014/main" id="{371C3875-78B0-470F-9551-9448731551DF}"/>
              </a:ext>
            </a:extLst>
          </p:cNvPr>
          <p:cNvSpPr/>
          <p:nvPr/>
        </p:nvSpPr>
        <p:spPr>
          <a:xfrm>
            <a:off x="3803008" y="1319962"/>
            <a:ext cx="1029051"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Machine Learning</a:t>
            </a:r>
          </a:p>
        </p:txBody>
      </p:sp>
      <p:sp>
        <p:nvSpPr>
          <p:cNvPr id="12" name="Rectangle 11">
            <a:extLst>
              <a:ext uri="{FF2B5EF4-FFF2-40B4-BE49-F238E27FC236}">
                <a16:creationId xmlns:a16="http://schemas.microsoft.com/office/drawing/2014/main" id="{28E602D0-1B85-4763-8B8B-ADC04F4A7A4C}"/>
              </a:ext>
            </a:extLst>
          </p:cNvPr>
          <p:cNvSpPr/>
          <p:nvPr/>
        </p:nvSpPr>
        <p:spPr>
          <a:xfrm>
            <a:off x="6212481" y="1237470"/>
            <a:ext cx="785553"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ETL</a:t>
            </a:r>
          </a:p>
        </p:txBody>
      </p:sp>
      <p:sp>
        <p:nvSpPr>
          <p:cNvPr id="13" name="Rectangle 12">
            <a:extLst>
              <a:ext uri="{FF2B5EF4-FFF2-40B4-BE49-F238E27FC236}">
                <a16:creationId xmlns:a16="http://schemas.microsoft.com/office/drawing/2014/main" id="{E5932563-694A-4E4F-8EE0-58BBE9847A26}"/>
              </a:ext>
            </a:extLst>
          </p:cNvPr>
          <p:cNvSpPr/>
          <p:nvPr/>
        </p:nvSpPr>
        <p:spPr>
          <a:xfrm>
            <a:off x="5641384" y="5478969"/>
            <a:ext cx="1142194" cy="373216"/>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Queuing Service</a:t>
            </a:r>
          </a:p>
        </p:txBody>
      </p:sp>
      <p:sp>
        <p:nvSpPr>
          <p:cNvPr id="14" name="Rectangle 13">
            <a:extLst>
              <a:ext uri="{FF2B5EF4-FFF2-40B4-BE49-F238E27FC236}">
                <a16:creationId xmlns:a16="http://schemas.microsoft.com/office/drawing/2014/main" id="{0A7511A7-A7FA-48B1-88E4-6FF9CD7BCDD9}"/>
              </a:ext>
            </a:extLst>
          </p:cNvPr>
          <p:cNvSpPr/>
          <p:nvPr/>
        </p:nvSpPr>
        <p:spPr>
          <a:xfrm>
            <a:off x="7579710" y="5481227"/>
            <a:ext cx="1625541" cy="373216"/>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 Data to/From SQL Databases</a:t>
            </a:r>
          </a:p>
        </p:txBody>
      </p:sp>
      <p:sp>
        <p:nvSpPr>
          <p:cNvPr id="15" name="Rectangle 14">
            <a:extLst>
              <a:ext uri="{FF2B5EF4-FFF2-40B4-BE49-F238E27FC236}">
                <a16:creationId xmlns:a16="http://schemas.microsoft.com/office/drawing/2014/main" id="{9C0DEF58-5DB9-4C8F-90C6-DE9BB79E3D27}"/>
              </a:ext>
            </a:extLst>
          </p:cNvPr>
          <p:cNvSpPr/>
          <p:nvPr/>
        </p:nvSpPr>
        <p:spPr>
          <a:xfrm>
            <a:off x="1765276" y="5872385"/>
            <a:ext cx="1296706" cy="352247"/>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Streaming</a:t>
            </a:r>
          </a:p>
        </p:txBody>
      </p:sp>
      <p:sp>
        <p:nvSpPr>
          <p:cNvPr id="16" name="Rectangle 15">
            <a:extLst>
              <a:ext uri="{FF2B5EF4-FFF2-40B4-BE49-F238E27FC236}">
                <a16:creationId xmlns:a16="http://schemas.microsoft.com/office/drawing/2014/main" id="{71B8809E-DB45-4960-9658-3B9748FCFC62}"/>
              </a:ext>
            </a:extLst>
          </p:cNvPr>
          <p:cNvSpPr/>
          <p:nvPr/>
        </p:nvSpPr>
        <p:spPr>
          <a:xfrm>
            <a:off x="1653739" y="1007656"/>
            <a:ext cx="1029051" cy="352247"/>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Streaming</a:t>
            </a:r>
          </a:p>
        </p:txBody>
      </p:sp>
      <p:sp>
        <p:nvSpPr>
          <p:cNvPr id="17" name="Rectangle 16">
            <a:extLst>
              <a:ext uri="{FF2B5EF4-FFF2-40B4-BE49-F238E27FC236}">
                <a16:creationId xmlns:a16="http://schemas.microsoft.com/office/drawing/2014/main" id="{5D804F7D-A853-4F74-A31E-FA7475DE0201}"/>
              </a:ext>
            </a:extLst>
          </p:cNvPr>
          <p:cNvSpPr/>
          <p:nvPr/>
        </p:nvSpPr>
        <p:spPr>
          <a:xfrm>
            <a:off x="510607" y="1237470"/>
            <a:ext cx="1142024" cy="775889"/>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Distributed</a:t>
            </a:r>
          </a:p>
          <a:p>
            <a:pPr algn="ctr"/>
            <a:r>
              <a:rPr lang="en-US" sz="1400" dirty="0"/>
              <a:t>System</a:t>
            </a:r>
          </a:p>
          <a:p>
            <a:pPr algn="ctr"/>
            <a:r>
              <a:rPr lang="en-US" sz="1400" dirty="0"/>
              <a:t>Coordination</a:t>
            </a:r>
          </a:p>
          <a:p>
            <a:pPr algn="ctr"/>
            <a:endParaRPr lang="en-US" dirty="0"/>
          </a:p>
        </p:txBody>
      </p:sp>
      <p:sp>
        <p:nvSpPr>
          <p:cNvPr id="18" name="Rectangle 17">
            <a:extLst>
              <a:ext uri="{FF2B5EF4-FFF2-40B4-BE49-F238E27FC236}">
                <a16:creationId xmlns:a16="http://schemas.microsoft.com/office/drawing/2014/main" id="{9FE51DE6-4D7A-48EC-80B1-244B6EF77DCE}"/>
              </a:ext>
            </a:extLst>
          </p:cNvPr>
          <p:cNvSpPr/>
          <p:nvPr/>
        </p:nvSpPr>
        <p:spPr>
          <a:xfrm>
            <a:off x="7732464" y="3782067"/>
            <a:ext cx="515882" cy="1341615"/>
          </a:xfrm>
          <a:prstGeom prst="rect">
            <a:avLst/>
          </a:prstGeom>
          <a:solidFill>
            <a:srgbClr val="C0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a:p>
            <a:pPr algn="ctr"/>
            <a:r>
              <a:rPr lang="en-US" dirty="0"/>
              <a:t>A </a:t>
            </a:r>
          </a:p>
          <a:p>
            <a:pPr algn="ctr"/>
            <a:r>
              <a:rPr lang="en-US" dirty="0"/>
              <a:t>T</a:t>
            </a:r>
          </a:p>
          <a:p>
            <a:pPr algn="ctr"/>
            <a:r>
              <a:rPr lang="en-US" dirty="0"/>
              <a:t>C</a:t>
            </a:r>
          </a:p>
          <a:p>
            <a:pPr algn="ctr"/>
            <a:r>
              <a:rPr lang="en-US" dirty="0"/>
              <a:t>H</a:t>
            </a:r>
          </a:p>
        </p:txBody>
      </p:sp>
      <p:sp>
        <p:nvSpPr>
          <p:cNvPr id="19" name="Rectangle 18">
            <a:extLst>
              <a:ext uri="{FF2B5EF4-FFF2-40B4-BE49-F238E27FC236}">
                <a16:creationId xmlns:a16="http://schemas.microsoft.com/office/drawing/2014/main" id="{3AB81A3C-F9E6-4BF9-B37A-2F380EDE27AE}"/>
              </a:ext>
            </a:extLst>
          </p:cNvPr>
          <p:cNvSpPr/>
          <p:nvPr/>
        </p:nvSpPr>
        <p:spPr>
          <a:xfrm>
            <a:off x="7677334" y="2694590"/>
            <a:ext cx="1142024" cy="306970"/>
          </a:xfrm>
          <a:prstGeom prst="rect">
            <a:avLst/>
          </a:prstGeom>
          <a:solidFill>
            <a:srgbClr val="C0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Time</a:t>
            </a:r>
          </a:p>
        </p:txBody>
      </p:sp>
      <p:sp>
        <p:nvSpPr>
          <p:cNvPr id="20" name="Rectangle 19">
            <a:extLst>
              <a:ext uri="{FF2B5EF4-FFF2-40B4-BE49-F238E27FC236}">
                <a16:creationId xmlns:a16="http://schemas.microsoft.com/office/drawing/2014/main" id="{F1682A1D-F4C8-49FA-89A6-0E47AB19BA75}"/>
              </a:ext>
            </a:extLst>
          </p:cNvPr>
          <p:cNvSpPr/>
          <p:nvPr/>
        </p:nvSpPr>
        <p:spPr>
          <a:xfrm>
            <a:off x="2826712" y="1146108"/>
            <a:ext cx="818245"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Full Text</a:t>
            </a:r>
          </a:p>
          <a:p>
            <a:pPr algn="ctr"/>
            <a:r>
              <a:rPr lang="en-US" sz="1400" dirty="0"/>
              <a:t>Search</a:t>
            </a:r>
          </a:p>
        </p:txBody>
      </p:sp>
      <p:sp>
        <p:nvSpPr>
          <p:cNvPr id="2" name="Callout: Line 1">
            <a:extLst>
              <a:ext uri="{FF2B5EF4-FFF2-40B4-BE49-F238E27FC236}">
                <a16:creationId xmlns:a16="http://schemas.microsoft.com/office/drawing/2014/main" id="{5507CB24-0A97-4297-89AF-3EA4CB7DCA85}"/>
              </a:ext>
            </a:extLst>
          </p:cNvPr>
          <p:cNvSpPr/>
          <p:nvPr/>
        </p:nvSpPr>
        <p:spPr>
          <a:xfrm>
            <a:off x="9782427" y="154758"/>
            <a:ext cx="1391709" cy="562063"/>
          </a:xfrm>
          <a:prstGeom prst="borderCallout1">
            <a:avLst>
              <a:gd name="adj1" fmla="val 18750"/>
              <a:gd name="adj2" fmla="val -8333"/>
              <a:gd name="adj3" fmla="val 306530"/>
              <a:gd name="adj4" fmla="val -99817"/>
            </a:avLst>
          </a:prstGeom>
          <a:solidFill>
            <a:srgbClr val="7030A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Databricks</a:t>
            </a:r>
          </a:p>
          <a:p>
            <a:pPr algn="ctr"/>
            <a:r>
              <a:rPr lang="en-US" dirty="0"/>
              <a:t>HDInsight</a:t>
            </a:r>
          </a:p>
        </p:txBody>
      </p:sp>
    </p:spTree>
    <p:extLst>
      <p:ext uri="{BB962C8B-B14F-4D97-AF65-F5344CB8AC3E}">
        <p14:creationId xmlns:p14="http://schemas.microsoft.com/office/powerpoint/2010/main" val="4762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ffectLst>
                <a:outerShdw blurRad="50800" dist="50800" dir="4980000" algn="ctr" rotWithShape="0">
                  <a:srgbClr val="000000">
                    <a:alpha val="43137"/>
                  </a:srgbClr>
                </a:outerShdw>
              </a:effectLst>
              <a:latin typeface="Arial" panose="020B0604020202020204" pitchFamily="34" charset="0"/>
              <a:cs typeface="Arial" panose="020B0604020202020204" pitchFamily="34" charset="0"/>
            </a:endParaRPr>
          </a:p>
        </p:txBody>
      </p:sp>
      <p:sp>
        <p:nvSpPr>
          <p:cNvPr id="6" name="Title 3"/>
          <p:cNvSpPr txBox="1">
            <a:spLocks/>
          </p:cNvSpPr>
          <p:nvPr/>
        </p:nvSpPr>
        <p:spPr>
          <a:xfrm>
            <a:off x="352211" y="4078790"/>
            <a:ext cx="10728166" cy="5156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000" dirty="0">
              <a:solidFill>
                <a:schemeClr val="bg1"/>
              </a:solidFill>
              <a:latin typeface="Arial Rounded MT Bold" panose="020F0704030504030204" pitchFamily="34" charset="0"/>
            </a:endParaRPr>
          </a:p>
          <a:p>
            <a:pPr algn="l"/>
            <a:endParaRPr lang="en-US" sz="4000" dirty="0">
              <a:solidFill>
                <a:schemeClr val="bg1"/>
              </a:solidFill>
              <a:latin typeface="Arial Rounded MT Bold" panose="020F0704030504030204" pitchFamily="34" charset="0"/>
            </a:endParaRPr>
          </a:p>
          <a:p>
            <a:pPr algn="l"/>
            <a:endParaRPr lang="en-US" sz="4000" dirty="0">
              <a:solidFill>
                <a:schemeClr val="bg1"/>
              </a:solidFill>
              <a:latin typeface="Arial Rounded MT Bold" panose="020F0704030504030204" pitchFamily="34" charset="0"/>
            </a:endParaRPr>
          </a:p>
          <a:p>
            <a:pPr algn="l"/>
            <a:endParaRPr lang="en-US" sz="4000" dirty="0">
              <a:solidFill>
                <a:schemeClr val="bg1"/>
              </a:solidFill>
              <a:latin typeface="Arial Rounded MT Bold" panose="020F0704030504030204" pitchFamily="34" charset="0"/>
            </a:endParaRPr>
          </a:p>
          <a:p>
            <a:pPr algn="l"/>
            <a:endParaRPr lang="en-US" sz="4000" dirty="0">
              <a:solidFill>
                <a:schemeClr val="bg1"/>
              </a:solidFill>
              <a:latin typeface="Arial Rounded MT Bold" panose="020F0704030504030204" pitchFamily="34" charset="0"/>
            </a:endParaRPr>
          </a:p>
          <a:p>
            <a:pPr algn="l"/>
            <a:endParaRPr lang="en-US" sz="4000" dirty="0">
              <a:solidFill>
                <a:schemeClr val="bg1"/>
              </a:solidFill>
              <a:latin typeface="Arial Rounded MT Bold" panose="020F0704030504030204" pitchFamily="34" charset="0"/>
            </a:endParaRPr>
          </a:p>
          <a:p>
            <a:pPr algn="l"/>
            <a:r>
              <a:rPr lang="en-US" sz="4000" dirty="0">
                <a:solidFill>
                  <a:schemeClr val="bg1"/>
                </a:solidFill>
                <a:latin typeface="Arial" panose="020B0604020202020204" pitchFamily="34" charset="0"/>
                <a:cs typeface="Arial" panose="020B0604020202020204" pitchFamily="34" charset="0"/>
              </a:rPr>
              <a:t>Big Hadoop is the Apache Project</a:t>
            </a:r>
          </a:p>
          <a:p>
            <a:pPr algn="l"/>
            <a:endParaRPr lang="en-US" sz="4000" dirty="0">
              <a:solidFill>
                <a:schemeClr val="bg1"/>
              </a:solidFill>
              <a:latin typeface="Arial" panose="020B0604020202020204" pitchFamily="34" charset="0"/>
              <a:cs typeface="Arial" panose="020B0604020202020204" pitchFamily="34" charset="0"/>
            </a:endParaRPr>
          </a:p>
          <a:p>
            <a:pPr algn="l"/>
            <a:r>
              <a:rPr lang="en-US" sz="4000" dirty="0">
                <a:solidFill>
                  <a:schemeClr val="bg1"/>
                </a:solidFill>
                <a:latin typeface="Arial" panose="020B0604020202020204" pitchFamily="34" charset="0"/>
                <a:cs typeface="Arial" panose="020B0604020202020204" pitchFamily="34" charset="0"/>
              </a:rPr>
              <a:t>Little Hadoop (Map/Reduce) writes to Disk</a:t>
            </a:r>
          </a:p>
          <a:p>
            <a:pPr algn="l"/>
            <a:endParaRPr lang="en-US" sz="4000" dirty="0">
              <a:solidFill>
                <a:schemeClr val="bg1"/>
              </a:solidFill>
              <a:latin typeface="Arial" panose="020B0604020202020204" pitchFamily="34" charset="0"/>
              <a:cs typeface="Arial" panose="020B0604020202020204" pitchFamily="34" charset="0"/>
            </a:endParaRPr>
          </a:p>
          <a:p>
            <a:pPr algn="l"/>
            <a:r>
              <a:rPr lang="en-US" sz="4000" dirty="0">
                <a:solidFill>
                  <a:schemeClr val="bg1"/>
                </a:solidFill>
                <a:latin typeface="Arial" panose="020B0604020202020204" pitchFamily="34" charset="0"/>
                <a:cs typeface="Arial" panose="020B0604020202020204" pitchFamily="34" charset="0"/>
              </a:rPr>
              <a:t>Spark Works In Memory</a:t>
            </a:r>
          </a:p>
        </p:txBody>
      </p:sp>
      <p:sp>
        <p:nvSpPr>
          <p:cNvPr id="5" name="Title 1">
            <a:extLst>
              <a:ext uri="{FF2B5EF4-FFF2-40B4-BE49-F238E27FC236}">
                <a16:creationId xmlns:a16="http://schemas.microsoft.com/office/drawing/2014/main" id="{0CB9547E-E6B5-4347-8FC8-CFF41E97849E}"/>
              </a:ext>
            </a:extLst>
          </p:cNvPr>
          <p:cNvSpPr txBox="1">
            <a:spLocks/>
          </p:cNvSpPr>
          <p:nvPr/>
        </p:nvSpPr>
        <p:spPr>
          <a:xfrm>
            <a:off x="215153" y="182280"/>
            <a:ext cx="8824913"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00"/>
                </a:solidFill>
                <a:latin typeface="Arial" panose="020B0604020202020204" pitchFamily="34" charset="0"/>
                <a:cs typeface="Arial" panose="020B0604020202020204" pitchFamily="34" charset="0"/>
              </a:rPr>
              <a:t>The Two Hadoops</a:t>
            </a:r>
          </a:p>
        </p:txBody>
      </p:sp>
    </p:spTree>
    <p:extLst>
      <p:ext uri="{BB962C8B-B14F-4D97-AF65-F5344CB8AC3E}">
        <p14:creationId xmlns:p14="http://schemas.microsoft.com/office/powerpoint/2010/main" val="2682485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B86EF1-0ED9-4458-836C-63025263E62A}"/>
              </a:ext>
            </a:extLst>
          </p:cNvPr>
          <p:cNvPicPr>
            <a:picLocks noChangeAspect="1"/>
          </p:cNvPicPr>
          <p:nvPr/>
        </p:nvPicPr>
        <p:blipFill>
          <a:blip r:embed="rId3"/>
          <a:stretch>
            <a:fillRect/>
          </a:stretch>
        </p:blipFill>
        <p:spPr>
          <a:xfrm>
            <a:off x="228775" y="1725576"/>
            <a:ext cx="5521847" cy="3811158"/>
          </a:xfrm>
          <a:prstGeom prst="rect">
            <a:avLst/>
          </a:prstGeom>
        </p:spPr>
      </p:pic>
      <p:pic>
        <p:nvPicPr>
          <p:cNvPr id="6" name="Picture 5">
            <a:extLst>
              <a:ext uri="{FF2B5EF4-FFF2-40B4-BE49-F238E27FC236}">
                <a16:creationId xmlns:a16="http://schemas.microsoft.com/office/drawing/2014/main" id="{E7DC4DCE-27F7-4D2C-92E1-F36D71FB58BC}"/>
              </a:ext>
            </a:extLst>
          </p:cNvPr>
          <p:cNvPicPr>
            <a:picLocks noChangeAspect="1"/>
          </p:cNvPicPr>
          <p:nvPr/>
        </p:nvPicPr>
        <p:blipFill>
          <a:blip r:embed="rId4"/>
          <a:stretch>
            <a:fillRect/>
          </a:stretch>
        </p:blipFill>
        <p:spPr>
          <a:xfrm rot="16200000">
            <a:off x="6523240" y="2110246"/>
            <a:ext cx="5757534" cy="3030281"/>
          </a:xfrm>
          <a:prstGeom prst="rect">
            <a:avLst/>
          </a:prstGeom>
        </p:spPr>
      </p:pic>
      <p:sp>
        <p:nvSpPr>
          <p:cNvPr id="9" name="Left Brace 8">
            <a:extLst>
              <a:ext uri="{FF2B5EF4-FFF2-40B4-BE49-F238E27FC236}">
                <a16:creationId xmlns:a16="http://schemas.microsoft.com/office/drawing/2014/main" id="{B420DACC-2F2C-4716-881D-A28375700231}"/>
              </a:ext>
            </a:extLst>
          </p:cNvPr>
          <p:cNvSpPr/>
          <p:nvPr/>
        </p:nvSpPr>
        <p:spPr>
          <a:xfrm>
            <a:off x="6034245" y="1173180"/>
            <a:ext cx="860963" cy="4538444"/>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7BCEF878-1A24-4F2B-9DF9-2EA7EFE065D8}"/>
              </a:ext>
            </a:extLst>
          </p:cNvPr>
          <p:cNvSpPr/>
          <p:nvPr/>
        </p:nvSpPr>
        <p:spPr>
          <a:xfrm>
            <a:off x="1701269" y="1159778"/>
            <a:ext cx="19415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Azure Databricks</a:t>
            </a:r>
            <a:endParaRPr lang="en-US" dirty="0"/>
          </a:p>
        </p:txBody>
      </p:sp>
      <p:sp>
        <p:nvSpPr>
          <p:cNvPr id="19" name="Callout: Line 18">
            <a:extLst>
              <a:ext uri="{FF2B5EF4-FFF2-40B4-BE49-F238E27FC236}">
                <a16:creationId xmlns:a16="http://schemas.microsoft.com/office/drawing/2014/main" id="{0963C405-A30E-4C4C-957A-83BF04C725ED}"/>
              </a:ext>
            </a:extLst>
          </p:cNvPr>
          <p:cNvSpPr/>
          <p:nvPr/>
        </p:nvSpPr>
        <p:spPr bwMode="auto">
          <a:xfrm>
            <a:off x="1067625" y="1956481"/>
            <a:ext cx="1350627" cy="559965"/>
          </a:xfrm>
          <a:prstGeom prst="borderCallout1">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Notebooks</a:t>
            </a:r>
          </a:p>
        </p:txBody>
      </p:sp>
      <p:sp>
        <p:nvSpPr>
          <p:cNvPr id="22" name="Callout: Line 21">
            <a:extLst>
              <a:ext uri="{FF2B5EF4-FFF2-40B4-BE49-F238E27FC236}">
                <a16:creationId xmlns:a16="http://schemas.microsoft.com/office/drawing/2014/main" id="{97DC1C6E-13E1-487F-9160-B61FEFADBECE}"/>
              </a:ext>
            </a:extLst>
          </p:cNvPr>
          <p:cNvSpPr/>
          <p:nvPr/>
        </p:nvSpPr>
        <p:spPr bwMode="auto">
          <a:xfrm>
            <a:off x="1085238" y="3375029"/>
            <a:ext cx="1350627" cy="559965"/>
          </a:xfrm>
          <a:prstGeom prst="borderCallout1">
            <a:avLst>
              <a:gd name="adj1" fmla="val 18750"/>
              <a:gd name="adj2" fmla="val -8333"/>
              <a:gd name="adj3" fmla="val 97519"/>
              <a:gd name="adj4" fmla="val -40196"/>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Click Cluster Creation</a:t>
            </a:r>
          </a:p>
        </p:txBody>
      </p:sp>
      <p:sp>
        <p:nvSpPr>
          <p:cNvPr id="23" name="Callout: Line 22">
            <a:extLst>
              <a:ext uri="{FF2B5EF4-FFF2-40B4-BE49-F238E27FC236}">
                <a16:creationId xmlns:a16="http://schemas.microsoft.com/office/drawing/2014/main" id="{0F12C322-F5A9-4DC4-A46C-526D5058B39B}"/>
              </a:ext>
            </a:extLst>
          </p:cNvPr>
          <p:cNvSpPr/>
          <p:nvPr/>
        </p:nvSpPr>
        <p:spPr bwMode="auto">
          <a:xfrm>
            <a:off x="1102853" y="4161085"/>
            <a:ext cx="1350627" cy="559965"/>
          </a:xfrm>
          <a:prstGeom prst="borderCallout1">
            <a:avLst>
              <a:gd name="adj1" fmla="val 18750"/>
              <a:gd name="adj2" fmla="val -8333"/>
              <a:gd name="adj3" fmla="val 12125"/>
              <a:gd name="adj4" fmla="val -46407"/>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Job Scheduler</a:t>
            </a:r>
          </a:p>
        </p:txBody>
      </p:sp>
      <p:sp>
        <p:nvSpPr>
          <p:cNvPr id="24" name="Callout: Line 23">
            <a:extLst>
              <a:ext uri="{FF2B5EF4-FFF2-40B4-BE49-F238E27FC236}">
                <a16:creationId xmlns:a16="http://schemas.microsoft.com/office/drawing/2014/main" id="{ACF9B263-0451-4BF5-99CC-BAD8A56A383B}"/>
              </a:ext>
            </a:extLst>
          </p:cNvPr>
          <p:cNvSpPr/>
          <p:nvPr/>
        </p:nvSpPr>
        <p:spPr bwMode="auto">
          <a:xfrm>
            <a:off x="1067625" y="2614679"/>
            <a:ext cx="1385855" cy="632491"/>
          </a:xfrm>
          <a:prstGeom prst="borderCallout1">
            <a:avLst>
              <a:gd name="adj1" fmla="val 18750"/>
              <a:gd name="adj2" fmla="val -8333"/>
              <a:gd name="adj3" fmla="val 149638"/>
              <a:gd name="adj4" fmla="val -44386"/>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Integrated Blob File System</a:t>
            </a:r>
          </a:p>
        </p:txBody>
      </p:sp>
      <p:sp>
        <p:nvSpPr>
          <p:cNvPr id="25" name="Callout: Line 24">
            <a:extLst>
              <a:ext uri="{FF2B5EF4-FFF2-40B4-BE49-F238E27FC236}">
                <a16:creationId xmlns:a16="http://schemas.microsoft.com/office/drawing/2014/main" id="{4F78FAC4-B920-49FD-A4F6-CBB1C7FAE922}"/>
              </a:ext>
            </a:extLst>
          </p:cNvPr>
          <p:cNvSpPr/>
          <p:nvPr/>
        </p:nvSpPr>
        <p:spPr bwMode="auto">
          <a:xfrm>
            <a:off x="3445138" y="2827721"/>
            <a:ext cx="1399761" cy="559965"/>
          </a:xfrm>
          <a:prstGeom prst="borderCallout1">
            <a:avLst>
              <a:gd name="adj1" fmla="val -26194"/>
              <a:gd name="adj2" fmla="val 86698"/>
              <a:gd name="adj3" fmla="val -130197"/>
              <a:gd name="adj4" fmla="val 162909"/>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Secure Collaboration</a:t>
            </a:r>
          </a:p>
        </p:txBody>
      </p:sp>
      <p:sp>
        <p:nvSpPr>
          <p:cNvPr id="26" name="Callout: Line 25">
            <a:extLst>
              <a:ext uri="{FF2B5EF4-FFF2-40B4-BE49-F238E27FC236}">
                <a16:creationId xmlns:a16="http://schemas.microsoft.com/office/drawing/2014/main" id="{AE5F32FB-AE01-451D-AB20-5FBBF900774D}"/>
              </a:ext>
            </a:extLst>
          </p:cNvPr>
          <p:cNvSpPr/>
          <p:nvPr/>
        </p:nvSpPr>
        <p:spPr bwMode="auto">
          <a:xfrm>
            <a:off x="3327558" y="4062300"/>
            <a:ext cx="1350627" cy="559965"/>
          </a:xfrm>
          <a:prstGeom prst="borderCallout1">
            <a:avLst>
              <a:gd name="adj1" fmla="val 117626"/>
              <a:gd name="adj2" fmla="val 34524"/>
              <a:gd name="adj3" fmla="val 202387"/>
              <a:gd name="adj4" fmla="val -17836"/>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Language Extensions</a:t>
            </a:r>
          </a:p>
        </p:txBody>
      </p:sp>
      <p:sp>
        <p:nvSpPr>
          <p:cNvPr id="27" name="Callout: Line 26">
            <a:extLst>
              <a:ext uri="{FF2B5EF4-FFF2-40B4-BE49-F238E27FC236}">
                <a16:creationId xmlns:a16="http://schemas.microsoft.com/office/drawing/2014/main" id="{32B8F80C-02FC-4F04-AFA3-FE6C22CDC413}"/>
              </a:ext>
            </a:extLst>
          </p:cNvPr>
          <p:cNvSpPr/>
          <p:nvPr/>
        </p:nvSpPr>
        <p:spPr bwMode="auto">
          <a:xfrm>
            <a:off x="2954508" y="5895814"/>
            <a:ext cx="1567158" cy="559965"/>
          </a:xfrm>
          <a:prstGeom prst="borderCallout1">
            <a:avLst>
              <a:gd name="adj1" fmla="val -26194"/>
              <a:gd name="adj2" fmla="val 86698"/>
              <a:gd name="adj3" fmla="val -140684"/>
              <a:gd name="adj4" fmla="val 123157"/>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Spark Optimizations</a:t>
            </a:r>
          </a:p>
        </p:txBody>
      </p:sp>
      <p:sp>
        <p:nvSpPr>
          <p:cNvPr id="13" name="Callout: Line 12">
            <a:extLst>
              <a:ext uri="{FF2B5EF4-FFF2-40B4-BE49-F238E27FC236}">
                <a16:creationId xmlns:a16="http://schemas.microsoft.com/office/drawing/2014/main" id="{30CF6231-99C5-4601-A1A7-65C7DEAF2479}"/>
              </a:ext>
            </a:extLst>
          </p:cNvPr>
          <p:cNvSpPr/>
          <p:nvPr/>
        </p:nvSpPr>
        <p:spPr bwMode="auto">
          <a:xfrm>
            <a:off x="5140658" y="254135"/>
            <a:ext cx="1567158" cy="559965"/>
          </a:xfrm>
          <a:prstGeom prst="borderCallout1">
            <a:avLst>
              <a:gd name="adj1" fmla="val 35229"/>
              <a:gd name="adj2" fmla="val 117210"/>
              <a:gd name="adj3" fmla="val 163436"/>
              <a:gd name="adj4" fmla="val 174010"/>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It all runs on Spark</a:t>
            </a:r>
          </a:p>
        </p:txBody>
      </p:sp>
    </p:spTree>
    <p:extLst>
      <p:ext uri="{BB962C8B-B14F-4D97-AF65-F5344CB8AC3E}">
        <p14:creationId xmlns:p14="http://schemas.microsoft.com/office/powerpoint/2010/main" val="867623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24" grpId="0" animBg="1"/>
      <p:bldP spid="25" grpId="0" animBg="1"/>
      <p:bldP spid="26" grpId="0" animBg="1"/>
      <p:bldP spid="27"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HDInsight vs. Azure Databricks</a:t>
            </a:r>
          </a:p>
        </p:txBody>
      </p:sp>
      <p:pic>
        <p:nvPicPr>
          <p:cNvPr id="4" name="Picture 3">
            <a:extLst>
              <a:ext uri="{FF2B5EF4-FFF2-40B4-BE49-F238E27FC236}">
                <a16:creationId xmlns:a16="http://schemas.microsoft.com/office/drawing/2014/main" id="{130B2453-7262-453D-A6A9-036B0AC6B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691" y="1940618"/>
            <a:ext cx="3014760" cy="2679787"/>
          </a:xfrm>
          <a:prstGeom prst="rect">
            <a:avLst/>
          </a:prstGeom>
        </p:spPr>
      </p:pic>
      <p:pic>
        <p:nvPicPr>
          <p:cNvPr id="6" name="Picture 5">
            <a:extLst>
              <a:ext uri="{FF2B5EF4-FFF2-40B4-BE49-F238E27FC236}">
                <a16:creationId xmlns:a16="http://schemas.microsoft.com/office/drawing/2014/main" id="{943BC70C-9C87-4D0D-8023-9ECD44CD4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96454"/>
            <a:ext cx="4566562" cy="2568117"/>
          </a:xfrm>
          <a:prstGeom prst="rect">
            <a:avLst/>
          </a:prstGeom>
        </p:spPr>
      </p:pic>
      <p:sp>
        <p:nvSpPr>
          <p:cNvPr id="8" name="Title 1">
            <a:extLst>
              <a:ext uri="{FF2B5EF4-FFF2-40B4-BE49-F238E27FC236}">
                <a16:creationId xmlns:a16="http://schemas.microsoft.com/office/drawing/2014/main" id="{5EE0A360-AA03-476B-86CC-6CEE2A09C7AD}"/>
              </a:ext>
            </a:extLst>
          </p:cNvPr>
          <p:cNvSpPr txBox="1">
            <a:spLocks/>
          </p:cNvSpPr>
          <p:nvPr/>
        </p:nvSpPr>
        <p:spPr>
          <a:xfrm>
            <a:off x="1558700" y="4762185"/>
            <a:ext cx="2758751"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Arial" panose="020B0604020202020204" pitchFamily="34" charset="0"/>
                <a:cs typeface="Arial" panose="020B0604020202020204" pitchFamily="34" charset="0"/>
              </a:rPr>
              <a:t>HDInsight</a:t>
            </a:r>
            <a:r>
              <a:rPr lang="en-US" dirty="0">
                <a:solidFill>
                  <a:schemeClr val="bg1"/>
                </a:solidFill>
                <a:latin typeface="Arial" panose="020B0604020202020204" pitchFamily="34" charset="0"/>
                <a:cs typeface="Arial" panose="020B0604020202020204" pitchFamily="34" charset="0"/>
              </a:rPr>
              <a:t> </a:t>
            </a:r>
          </a:p>
        </p:txBody>
      </p:sp>
      <p:sp>
        <p:nvSpPr>
          <p:cNvPr id="10" name="Title 1">
            <a:extLst>
              <a:ext uri="{FF2B5EF4-FFF2-40B4-BE49-F238E27FC236}">
                <a16:creationId xmlns:a16="http://schemas.microsoft.com/office/drawing/2014/main" id="{2A38B7AE-DAFA-488E-BC60-29DC71FE5CDF}"/>
              </a:ext>
            </a:extLst>
          </p:cNvPr>
          <p:cNvSpPr txBox="1">
            <a:spLocks/>
          </p:cNvSpPr>
          <p:nvPr/>
        </p:nvSpPr>
        <p:spPr>
          <a:xfrm>
            <a:off x="6672654" y="4762185"/>
            <a:ext cx="3989908"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Arial" panose="020B0604020202020204" pitchFamily="34" charset="0"/>
                <a:cs typeface="Arial" panose="020B0604020202020204" pitchFamily="34" charset="0"/>
              </a:rPr>
              <a:t>Azure Databricks</a:t>
            </a:r>
            <a:r>
              <a:rPr lang="en-US"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49106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976" y="4178037"/>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7053" y="4349927"/>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271278" y="3925248"/>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872335"/>
          </a:xfrm>
          <a:solidFill>
            <a:schemeClr val="bg1"/>
          </a:solidFill>
        </p:spPr>
        <p:txBody>
          <a:bodyPr/>
          <a:lstStyle/>
          <a:p>
            <a:r>
              <a:rPr lang="en-US" sz="4800" dirty="0">
                <a:solidFill>
                  <a:srgbClr val="0070C0"/>
                </a:solidFill>
                <a:latin typeface="Calisto MT" panose="02040603050505030304" pitchFamily="18" charset="0"/>
              </a:rPr>
              <a:t>Where Are We Heading?</a:t>
            </a:r>
          </a:p>
        </p:txBody>
      </p:sp>
      <p:sp>
        <p:nvSpPr>
          <p:cNvPr id="3" name="TextBox 2">
            <a:extLst>
              <a:ext uri="{FF2B5EF4-FFF2-40B4-BE49-F238E27FC236}">
                <a16:creationId xmlns:a16="http://schemas.microsoft.com/office/drawing/2014/main" id="{32E1E48F-9DDA-4EAC-9000-71C34260FA13}"/>
              </a:ext>
            </a:extLst>
          </p:cNvPr>
          <p:cNvSpPr txBox="1"/>
          <p:nvPr/>
        </p:nvSpPr>
        <p:spPr>
          <a:xfrm>
            <a:off x="191589" y="1166948"/>
            <a:ext cx="8722260" cy="3385542"/>
          </a:xfrm>
          <a:prstGeom prst="rect">
            <a:avLst/>
          </a:prstGeom>
          <a:noFill/>
        </p:spPr>
        <p:txBody>
          <a:bodyPr wrap="none" rtlCol="0">
            <a:spAutoFit/>
          </a:bodyPr>
          <a:lstStyle/>
          <a:p>
            <a:r>
              <a:rPr lang="en-US" sz="2800" dirty="0">
                <a:solidFill>
                  <a:schemeClr val="bg1"/>
                </a:solidFill>
                <a:latin typeface="Arial" panose="020B0604020202020204" pitchFamily="34" charset="0"/>
                <a:cs typeface="Arial" panose="020B0604020202020204" pitchFamily="34" charset="0"/>
              </a:rPr>
              <a:t>Azure Data and Machine Learning Services Overview</a:t>
            </a:r>
          </a:p>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Big Data and Machine Learning at Scale</a:t>
            </a:r>
          </a:p>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Azure Databricks Overview</a:t>
            </a:r>
          </a:p>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Wrapping Up</a:t>
            </a:r>
          </a:p>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11143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6F874-2B43-4797-8597-5DE74A5D651C}"/>
              </a:ext>
            </a:extLst>
          </p:cNvPr>
          <p:cNvSpPr>
            <a:spLocks noGrp="1"/>
          </p:cNvSpPr>
          <p:nvPr>
            <p:ph type="title"/>
          </p:nvPr>
        </p:nvSpPr>
        <p:spPr/>
        <p:txBody>
          <a:bodyPr/>
          <a:lstStyle/>
          <a:p>
            <a:r>
              <a:rPr lang="en-US" dirty="0"/>
              <a:t>Demonstration</a:t>
            </a:r>
          </a:p>
        </p:txBody>
      </p:sp>
      <p:sp>
        <p:nvSpPr>
          <p:cNvPr id="5" name="Rectangle 4">
            <a:extLst>
              <a:ext uri="{FF2B5EF4-FFF2-40B4-BE49-F238E27FC236}">
                <a16:creationId xmlns:a16="http://schemas.microsoft.com/office/drawing/2014/main" id="{CDEC39FF-28EE-497C-A4F9-09C79FBB2C7C}"/>
              </a:ext>
            </a:extLst>
          </p:cNvPr>
          <p:cNvSpPr/>
          <p:nvPr/>
        </p:nvSpPr>
        <p:spPr>
          <a:xfrm>
            <a:off x="478397" y="3174666"/>
            <a:ext cx="2178289" cy="369332"/>
          </a:xfrm>
          <a:prstGeom prst="rect">
            <a:avLst/>
          </a:prstGeom>
        </p:spPr>
        <p:txBody>
          <a:bodyPr wrap="none">
            <a:spAutoFit/>
          </a:bodyPr>
          <a:lstStyle/>
          <a:p>
            <a:r>
              <a:rPr lang="en-US" dirty="0" err="1">
                <a:latin typeface="&amp;quot"/>
              </a:rPr>
              <a:t>binu_diabetes_demo</a:t>
            </a:r>
            <a:endParaRPr lang="en-US" dirty="0"/>
          </a:p>
        </p:txBody>
      </p:sp>
    </p:spTree>
    <p:extLst>
      <p:ext uri="{BB962C8B-B14F-4D97-AF65-F5344CB8AC3E}">
        <p14:creationId xmlns:p14="http://schemas.microsoft.com/office/powerpoint/2010/main" val="162650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872335"/>
          </a:xfrm>
          <a:solidFill>
            <a:schemeClr val="bg1"/>
          </a:solidFill>
        </p:spPr>
        <p:txBody>
          <a:bodyPr/>
          <a:lstStyle/>
          <a:p>
            <a:r>
              <a:rPr lang="en-US" sz="4800" dirty="0">
                <a:solidFill>
                  <a:srgbClr val="0070C0"/>
                </a:solidFill>
                <a:latin typeface="Calisto MT" panose="02040603050505030304" pitchFamily="18" charset="0"/>
              </a:rPr>
              <a:t>Why Azure?</a:t>
            </a:r>
          </a:p>
        </p:txBody>
      </p:sp>
      <p:sp>
        <p:nvSpPr>
          <p:cNvPr id="3" name="TextBox 2">
            <a:extLst>
              <a:ext uri="{FF2B5EF4-FFF2-40B4-BE49-F238E27FC236}">
                <a16:creationId xmlns:a16="http://schemas.microsoft.com/office/drawing/2014/main" id="{32E1E48F-9DDA-4EAC-9000-71C34260FA13}"/>
              </a:ext>
            </a:extLst>
          </p:cNvPr>
          <p:cNvSpPr txBox="1"/>
          <p:nvPr/>
        </p:nvSpPr>
        <p:spPr>
          <a:xfrm>
            <a:off x="191589" y="1166948"/>
            <a:ext cx="4862228" cy="5109091"/>
          </a:xfrm>
          <a:prstGeom prst="rect">
            <a:avLst/>
          </a:prstGeom>
          <a:noFill/>
        </p:spPr>
        <p:txBody>
          <a:bodyPr wrap="none" rtlCol="0">
            <a:spAutoFit/>
          </a:bodyPr>
          <a:lstStyle/>
          <a:p>
            <a:r>
              <a:rPr lang="en-US" sz="2800" dirty="0">
                <a:solidFill>
                  <a:schemeClr val="bg1"/>
                </a:solidFill>
                <a:latin typeface="Arial" panose="020B0604020202020204" pitchFamily="34" charset="0"/>
                <a:cs typeface="Arial" panose="020B0604020202020204" pitchFamily="34" charset="0"/>
              </a:rPr>
              <a:t>Enablement and Ease of Use</a:t>
            </a:r>
          </a:p>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Integration</a:t>
            </a:r>
          </a:p>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Fluid Scaling</a:t>
            </a:r>
          </a:p>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Enterprise Solutions</a:t>
            </a:r>
          </a:p>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Secure</a:t>
            </a:r>
          </a:p>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Support</a:t>
            </a:r>
          </a:p>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67507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E8DE5C5A-1BD7-412B-9174-219568712064}"/>
              </a:ext>
            </a:extLst>
          </p:cNvPr>
          <p:cNvPicPr>
            <a:picLocks noChangeAspect="1"/>
          </p:cNvPicPr>
          <p:nvPr/>
        </p:nvPicPr>
        <p:blipFill>
          <a:blip r:embed="rId3"/>
          <a:stretch>
            <a:fillRect/>
          </a:stretch>
        </p:blipFill>
        <p:spPr>
          <a:xfrm>
            <a:off x="2097" y="0"/>
            <a:ext cx="12192000" cy="6236975"/>
          </a:xfrm>
          <a:prstGeom prst="rect">
            <a:avLst/>
          </a:prstGeom>
        </p:spPr>
      </p:pic>
      <p:sp>
        <p:nvSpPr>
          <p:cNvPr id="141" name="TextBox 140">
            <a:extLst>
              <a:ext uri="{FF2B5EF4-FFF2-40B4-BE49-F238E27FC236}">
                <a16:creationId xmlns:a16="http://schemas.microsoft.com/office/drawing/2014/main" id="{CBA13A37-E31C-4B73-9E01-D560CAE6DA02}"/>
              </a:ext>
            </a:extLst>
          </p:cNvPr>
          <p:cNvSpPr txBox="1"/>
          <p:nvPr/>
        </p:nvSpPr>
        <p:spPr bwMode="auto">
          <a:xfrm>
            <a:off x="5410200" y="228600"/>
            <a:ext cx="51427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spcBef>
                <a:spcPct val="20000"/>
              </a:spcBef>
            </a:pPr>
            <a:r>
              <a:rPr lang="en-US" sz="2800" dirty="0">
                <a:solidFill>
                  <a:schemeClr val="bg1"/>
                </a:solidFill>
                <a:latin typeface="Century Gothic" panose="020B0502020202020204" pitchFamily="34" charset="0"/>
              </a:rPr>
              <a:t>Steps to Predictive Modeling</a:t>
            </a:r>
          </a:p>
        </p:txBody>
      </p:sp>
    </p:spTree>
    <p:extLst>
      <p:ext uri="{BB962C8B-B14F-4D97-AF65-F5344CB8AC3E}">
        <p14:creationId xmlns:p14="http://schemas.microsoft.com/office/powerpoint/2010/main" val="2545504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322847" y="75327"/>
            <a:ext cx="9859116" cy="1108608"/>
          </a:xfrm>
        </p:spPr>
        <p:txBody>
          <a:bodyPr/>
          <a:lstStyle/>
          <a:p>
            <a:r>
              <a:rPr lang="en-US" sz="2800" dirty="0"/>
              <a:t>Which Model Do I Choose?</a:t>
            </a:r>
          </a:p>
        </p:txBody>
      </p:sp>
      <p:pic>
        <p:nvPicPr>
          <p:cNvPr id="3" name="Picture 2">
            <a:extLst>
              <a:ext uri="{FF2B5EF4-FFF2-40B4-BE49-F238E27FC236}">
                <a16:creationId xmlns:a16="http://schemas.microsoft.com/office/drawing/2014/main" id="{7E00A639-4E10-4F16-9823-45FF4AD33BE9}"/>
              </a:ext>
            </a:extLst>
          </p:cNvPr>
          <p:cNvPicPr>
            <a:picLocks noChangeAspect="1"/>
          </p:cNvPicPr>
          <p:nvPr/>
        </p:nvPicPr>
        <p:blipFill>
          <a:blip r:embed="rId3"/>
          <a:stretch>
            <a:fillRect/>
          </a:stretch>
        </p:blipFill>
        <p:spPr>
          <a:xfrm>
            <a:off x="553802" y="585589"/>
            <a:ext cx="10964282" cy="6291125"/>
          </a:xfrm>
          <a:prstGeom prst="rect">
            <a:avLst/>
          </a:prstGeom>
        </p:spPr>
      </p:pic>
      <p:sp>
        <p:nvSpPr>
          <p:cNvPr id="6" name="Rectangle 5">
            <a:extLst>
              <a:ext uri="{FF2B5EF4-FFF2-40B4-BE49-F238E27FC236}">
                <a16:creationId xmlns:a16="http://schemas.microsoft.com/office/drawing/2014/main" id="{DA7F7434-73F3-4DEC-B9D6-BC4C5860B11C}"/>
              </a:ext>
            </a:extLst>
          </p:cNvPr>
          <p:cNvSpPr/>
          <p:nvPr/>
        </p:nvSpPr>
        <p:spPr>
          <a:xfrm>
            <a:off x="1054088" y="6598007"/>
            <a:ext cx="10584110" cy="369332"/>
          </a:xfrm>
          <a:prstGeom prst="rect">
            <a:avLst/>
          </a:prstGeom>
        </p:spPr>
        <p:txBody>
          <a:bodyPr wrap="square">
            <a:spAutoFit/>
          </a:bodyPr>
          <a:lstStyle/>
          <a:p>
            <a:r>
              <a:rPr lang="en-US" dirty="0">
                <a:highlight>
                  <a:srgbClr val="FFFF00"/>
                </a:highlight>
                <a:hlinkClick r:id="rId4"/>
              </a:rPr>
              <a:t>https://docs.microsoft.com/en-us/azure/machine-learning/studio/algorithm-cheat-sheet</a:t>
            </a:r>
            <a:endParaRPr lang="en-US" dirty="0">
              <a:highlight>
                <a:srgbClr val="FFFF00"/>
              </a:highlight>
            </a:endParaRPr>
          </a:p>
        </p:txBody>
      </p:sp>
    </p:spTree>
    <p:extLst>
      <p:ext uri="{BB962C8B-B14F-4D97-AF65-F5344CB8AC3E}">
        <p14:creationId xmlns:p14="http://schemas.microsoft.com/office/powerpoint/2010/main" val="3519293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322847" y="75327"/>
            <a:ext cx="9859116" cy="1108608"/>
          </a:xfrm>
        </p:spPr>
        <p:txBody>
          <a:bodyPr/>
          <a:lstStyle/>
          <a:p>
            <a:r>
              <a:rPr lang="en-US" sz="6000" dirty="0"/>
              <a:t>Evaluating Models</a:t>
            </a:r>
          </a:p>
        </p:txBody>
      </p:sp>
      <p:pic>
        <p:nvPicPr>
          <p:cNvPr id="4" name="Picture 3">
            <a:extLst>
              <a:ext uri="{FF2B5EF4-FFF2-40B4-BE49-F238E27FC236}">
                <a16:creationId xmlns:a16="http://schemas.microsoft.com/office/drawing/2014/main" id="{BA581427-D792-4916-BFE9-A31483E09651}"/>
              </a:ext>
            </a:extLst>
          </p:cNvPr>
          <p:cNvPicPr>
            <a:picLocks noChangeAspect="1"/>
          </p:cNvPicPr>
          <p:nvPr/>
        </p:nvPicPr>
        <p:blipFill>
          <a:blip r:embed="rId3"/>
          <a:stretch>
            <a:fillRect/>
          </a:stretch>
        </p:blipFill>
        <p:spPr>
          <a:xfrm>
            <a:off x="3500437" y="1288195"/>
            <a:ext cx="5191125" cy="4886325"/>
          </a:xfrm>
          <a:prstGeom prst="rect">
            <a:avLst/>
          </a:prstGeom>
        </p:spPr>
      </p:pic>
      <p:sp>
        <p:nvSpPr>
          <p:cNvPr id="6" name="Rectangle 5">
            <a:extLst>
              <a:ext uri="{FF2B5EF4-FFF2-40B4-BE49-F238E27FC236}">
                <a16:creationId xmlns:a16="http://schemas.microsoft.com/office/drawing/2014/main" id="{3F928597-463A-4CD6-922B-11C8F61F9EA2}"/>
              </a:ext>
            </a:extLst>
          </p:cNvPr>
          <p:cNvSpPr/>
          <p:nvPr/>
        </p:nvSpPr>
        <p:spPr>
          <a:xfrm>
            <a:off x="944209" y="6278781"/>
            <a:ext cx="10095703" cy="369332"/>
          </a:xfrm>
          <a:prstGeom prst="rect">
            <a:avLst/>
          </a:prstGeom>
        </p:spPr>
        <p:txBody>
          <a:bodyPr wrap="square">
            <a:spAutoFit/>
          </a:bodyPr>
          <a:lstStyle/>
          <a:p>
            <a:r>
              <a:rPr lang="en-US" dirty="0">
                <a:hlinkClick r:id="rId4"/>
              </a:rPr>
              <a:t>https://machinelearningmastery.com/assessing-comparing-classifier-performance-roc-curves-2/</a:t>
            </a:r>
            <a:endParaRPr lang="en-US" dirty="0"/>
          </a:p>
        </p:txBody>
      </p:sp>
      <p:sp>
        <p:nvSpPr>
          <p:cNvPr id="7" name="Rectangle 6">
            <a:extLst>
              <a:ext uri="{FF2B5EF4-FFF2-40B4-BE49-F238E27FC236}">
                <a16:creationId xmlns:a16="http://schemas.microsoft.com/office/drawing/2014/main" id="{1437A83E-9488-4922-B2EE-83C5D4E22F0D}"/>
              </a:ext>
            </a:extLst>
          </p:cNvPr>
          <p:cNvSpPr/>
          <p:nvPr/>
        </p:nvSpPr>
        <p:spPr bwMode="auto">
          <a:xfrm>
            <a:off x="595618" y="1288195"/>
            <a:ext cx="2457974" cy="47015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Disclaimer:  This slide contains non verified non Microsoft Sourced Information and is intended for general concepts.  Verify all the information before using.</a:t>
            </a:r>
          </a:p>
        </p:txBody>
      </p:sp>
    </p:spTree>
    <p:extLst>
      <p:ext uri="{BB962C8B-B14F-4D97-AF65-F5344CB8AC3E}">
        <p14:creationId xmlns:p14="http://schemas.microsoft.com/office/powerpoint/2010/main" val="565839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322847" y="75327"/>
            <a:ext cx="9859116" cy="1108608"/>
          </a:xfrm>
        </p:spPr>
        <p:txBody>
          <a:bodyPr/>
          <a:lstStyle/>
          <a:p>
            <a:r>
              <a:rPr lang="en-US" sz="6000" dirty="0"/>
              <a:t>Evaluating Models</a:t>
            </a:r>
          </a:p>
        </p:txBody>
      </p:sp>
      <p:pic>
        <p:nvPicPr>
          <p:cNvPr id="4" name="Picture 3">
            <a:extLst>
              <a:ext uri="{FF2B5EF4-FFF2-40B4-BE49-F238E27FC236}">
                <a16:creationId xmlns:a16="http://schemas.microsoft.com/office/drawing/2014/main" id="{CF8357B2-1BA7-4490-BA87-707BCBC8BD69}"/>
              </a:ext>
            </a:extLst>
          </p:cNvPr>
          <p:cNvPicPr>
            <a:picLocks noChangeAspect="1"/>
          </p:cNvPicPr>
          <p:nvPr/>
        </p:nvPicPr>
        <p:blipFill>
          <a:blip r:embed="rId3"/>
          <a:stretch>
            <a:fillRect/>
          </a:stretch>
        </p:blipFill>
        <p:spPr>
          <a:xfrm>
            <a:off x="3716824" y="1083112"/>
            <a:ext cx="5904102" cy="5111709"/>
          </a:xfrm>
          <a:prstGeom prst="rect">
            <a:avLst/>
          </a:prstGeom>
        </p:spPr>
      </p:pic>
      <p:sp>
        <p:nvSpPr>
          <p:cNvPr id="5" name="Rectangle 4">
            <a:extLst>
              <a:ext uri="{FF2B5EF4-FFF2-40B4-BE49-F238E27FC236}">
                <a16:creationId xmlns:a16="http://schemas.microsoft.com/office/drawing/2014/main" id="{B887DEFD-464D-472E-AC7E-45D8799A6749}"/>
              </a:ext>
            </a:extLst>
          </p:cNvPr>
          <p:cNvSpPr/>
          <p:nvPr/>
        </p:nvSpPr>
        <p:spPr>
          <a:xfrm>
            <a:off x="875251" y="6320396"/>
            <a:ext cx="9859116" cy="369332"/>
          </a:xfrm>
          <a:prstGeom prst="rect">
            <a:avLst/>
          </a:prstGeom>
        </p:spPr>
        <p:txBody>
          <a:bodyPr wrap="square">
            <a:spAutoFit/>
          </a:bodyPr>
          <a:lstStyle/>
          <a:p>
            <a:r>
              <a:rPr lang="en-US" dirty="0">
                <a:hlinkClick r:id="rId4"/>
              </a:rPr>
              <a:t>https://www.kdnuggets.com/2018/04/right-metric-evaluating-machine-learning-models-1.html</a:t>
            </a:r>
            <a:endParaRPr lang="en-US" dirty="0"/>
          </a:p>
        </p:txBody>
      </p:sp>
      <p:sp>
        <p:nvSpPr>
          <p:cNvPr id="7" name="Rectangle 6">
            <a:extLst>
              <a:ext uri="{FF2B5EF4-FFF2-40B4-BE49-F238E27FC236}">
                <a16:creationId xmlns:a16="http://schemas.microsoft.com/office/drawing/2014/main" id="{B665642C-CE65-444F-8B11-B3957F4A2454}"/>
              </a:ext>
            </a:extLst>
          </p:cNvPr>
          <p:cNvSpPr/>
          <p:nvPr/>
        </p:nvSpPr>
        <p:spPr bwMode="auto">
          <a:xfrm>
            <a:off x="595618" y="1288195"/>
            <a:ext cx="2457974" cy="47015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Disclaimer:  This slide contains non verified non Microsoft Sourced Information and is intended for general concepts.  Verify all the information before using.</a:t>
            </a:r>
          </a:p>
        </p:txBody>
      </p:sp>
    </p:spTree>
    <p:extLst>
      <p:ext uri="{BB962C8B-B14F-4D97-AF65-F5344CB8AC3E}">
        <p14:creationId xmlns:p14="http://schemas.microsoft.com/office/powerpoint/2010/main" val="1082380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264B025F-B392-4404-9883-8193402EF733}"/>
              </a:ext>
            </a:extLst>
          </p:cNvPr>
          <p:cNvSpPr/>
          <p:nvPr/>
        </p:nvSpPr>
        <p:spPr>
          <a:xfrm>
            <a:off x="2065582" y="3067076"/>
            <a:ext cx="9777229"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1" name="Rectangle: Rounded Corners 50">
            <a:extLst>
              <a:ext uri="{FF2B5EF4-FFF2-40B4-BE49-F238E27FC236}">
                <a16:creationId xmlns:a16="http://schemas.microsoft.com/office/drawing/2014/main" id="{B3A5915F-FE69-4E43-9A79-C2A1B842396A}"/>
              </a:ext>
            </a:extLst>
          </p:cNvPr>
          <p:cNvSpPr/>
          <p:nvPr/>
        </p:nvSpPr>
        <p:spPr>
          <a:xfrm>
            <a:off x="191318" y="3067076"/>
            <a:ext cx="1454702"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8" name="Rectangle: Rounded Corners 57">
            <a:extLst>
              <a:ext uri="{FF2B5EF4-FFF2-40B4-BE49-F238E27FC236}">
                <a16:creationId xmlns:a16="http://schemas.microsoft.com/office/drawing/2014/main" id="{2958CE9B-0770-41D3-BD5E-D6F0A98BB8E8}"/>
              </a:ext>
            </a:extLst>
          </p:cNvPr>
          <p:cNvSpPr/>
          <p:nvPr/>
        </p:nvSpPr>
        <p:spPr>
          <a:xfrm>
            <a:off x="141923" y="778320"/>
            <a:ext cx="4109294" cy="1614604"/>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2" name="Rectangle 1">
            <a:extLst>
              <a:ext uri="{FF2B5EF4-FFF2-40B4-BE49-F238E27FC236}">
                <a16:creationId xmlns:a16="http://schemas.microsoft.com/office/drawing/2014/main" id="{5BB4965F-7EE6-4D6E-8C37-E9247B72FD84}"/>
              </a:ext>
            </a:extLst>
          </p:cNvPr>
          <p:cNvSpPr/>
          <p:nvPr/>
        </p:nvSpPr>
        <p:spPr>
          <a:xfrm>
            <a:off x="0" y="6246421"/>
            <a:ext cx="12192000" cy="60770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lose up of a logo&#10;&#10;Description generated with high confidence">
            <a:extLst>
              <a:ext uri="{FF2B5EF4-FFF2-40B4-BE49-F238E27FC236}">
                <a16:creationId xmlns:a16="http://schemas.microsoft.com/office/drawing/2014/main" id="{3A57EDCE-6CED-454B-86EA-0756AF14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927" y="1903179"/>
            <a:ext cx="407697" cy="308143"/>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2516DE0E-C2CD-4FF5-B87B-856B0CA7D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71" y="4702543"/>
            <a:ext cx="407697" cy="308143"/>
          </a:xfrm>
          <a:prstGeom prst="rect">
            <a:avLst/>
          </a:prstGeom>
        </p:spPr>
      </p:pic>
      <p:sp>
        <p:nvSpPr>
          <p:cNvPr id="19" name="Arrow: Left-Right 18">
            <a:extLst>
              <a:ext uri="{FF2B5EF4-FFF2-40B4-BE49-F238E27FC236}">
                <a16:creationId xmlns:a16="http://schemas.microsoft.com/office/drawing/2014/main" id="{BEE4DCA1-2807-4EDF-8DFA-25FA4BE66BBF}"/>
              </a:ext>
            </a:extLst>
          </p:cNvPr>
          <p:cNvSpPr/>
          <p:nvPr/>
        </p:nvSpPr>
        <p:spPr>
          <a:xfrm>
            <a:off x="907292" y="6088587"/>
            <a:ext cx="10763207" cy="48463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a:t>
            </a:r>
          </a:p>
        </p:txBody>
      </p:sp>
      <p:pic>
        <p:nvPicPr>
          <p:cNvPr id="26" name="Picture 25" descr="A close up of a logo&#10;&#10;Description generated with high confidence">
            <a:extLst>
              <a:ext uri="{FF2B5EF4-FFF2-40B4-BE49-F238E27FC236}">
                <a16:creationId xmlns:a16="http://schemas.microsoft.com/office/drawing/2014/main" id="{04EE1535-4AAE-4FFA-8691-B29168A8F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8" y="1923120"/>
            <a:ext cx="375648" cy="308143"/>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12A5081A-30A8-4DB7-9B00-8815FF80A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996" y="4677431"/>
            <a:ext cx="407697" cy="308143"/>
          </a:xfrm>
          <a:prstGeom prst="rect">
            <a:avLst/>
          </a:prstGeom>
        </p:spPr>
      </p:pic>
      <p:pic>
        <p:nvPicPr>
          <p:cNvPr id="28" name="Picture 2" descr="Image result for python">
            <a:extLst>
              <a:ext uri="{FF2B5EF4-FFF2-40B4-BE49-F238E27FC236}">
                <a16:creationId xmlns:a16="http://schemas.microsoft.com/office/drawing/2014/main" id="{B89B6B26-FADE-42E1-8D3D-678B15D5D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65" y="4708408"/>
            <a:ext cx="397778" cy="308143"/>
          </a:xfrm>
          <a:prstGeom prst="rect">
            <a:avLst/>
          </a:prstGeom>
          <a:solidFill>
            <a:schemeClr val="bg1"/>
          </a:solidFill>
        </p:spPr>
      </p:pic>
      <p:pic>
        <p:nvPicPr>
          <p:cNvPr id="31" name="Picture 2" descr="Image result for python">
            <a:extLst>
              <a:ext uri="{FF2B5EF4-FFF2-40B4-BE49-F238E27FC236}">
                <a16:creationId xmlns:a16="http://schemas.microsoft.com/office/drawing/2014/main" id="{FC322EF8-3B64-492D-BAA9-D0F64F63C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1549" y="4677431"/>
            <a:ext cx="368523" cy="308143"/>
          </a:xfrm>
          <a:prstGeom prst="rect">
            <a:avLst/>
          </a:prstGeom>
          <a:solidFill>
            <a:schemeClr val="bg1"/>
          </a:solidFill>
        </p:spPr>
      </p:pic>
      <p:pic>
        <p:nvPicPr>
          <p:cNvPr id="32" name="Picture 31" descr="A close up of a logo&#10;&#10;Description generated with high confidence">
            <a:extLst>
              <a:ext uri="{FF2B5EF4-FFF2-40B4-BE49-F238E27FC236}">
                <a16:creationId xmlns:a16="http://schemas.microsoft.com/office/drawing/2014/main" id="{0A1EF29C-A851-4A13-8B1D-3468B2E02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796" y="4649035"/>
            <a:ext cx="407697" cy="308143"/>
          </a:xfrm>
          <a:prstGeom prst="rect">
            <a:avLst/>
          </a:prstGeom>
        </p:spPr>
      </p:pic>
      <p:pic>
        <p:nvPicPr>
          <p:cNvPr id="33" name="Picture 2" descr="Image result for python">
            <a:extLst>
              <a:ext uri="{FF2B5EF4-FFF2-40B4-BE49-F238E27FC236}">
                <a16:creationId xmlns:a16="http://schemas.microsoft.com/office/drawing/2014/main" id="{CF3416D8-F768-4597-9059-EDE18880F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7408" y="4649035"/>
            <a:ext cx="368523" cy="308143"/>
          </a:xfrm>
          <a:prstGeom prst="rect">
            <a:avLst/>
          </a:prstGeom>
          <a:solidFill>
            <a:schemeClr val="bg1"/>
          </a:solidFill>
        </p:spPr>
      </p:pic>
      <p:sp>
        <p:nvSpPr>
          <p:cNvPr id="3" name="TextBox 2">
            <a:extLst>
              <a:ext uri="{FF2B5EF4-FFF2-40B4-BE49-F238E27FC236}">
                <a16:creationId xmlns:a16="http://schemas.microsoft.com/office/drawing/2014/main" id="{D2E9B306-E363-4793-BA4E-0791ED832537}"/>
              </a:ext>
            </a:extLst>
          </p:cNvPr>
          <p:cNvSpPr txBox="1"/>
          <p:nvPr/>
        </p:nvSpPr>
        <p:spPr>
          <a:xfrm>
            <a:off x="3701140" y="-23484"/>
            <a:ext cx="4675447" cy="523220"/>
          </a:xfrm>
          <a:prstGeom prst="rect">
            <a:avLst/>
          </a:prstGeom>
          <a:noFill/>
        </p:spPr>
        <p:txBody>
          <a:bodyPr wrap="none" rtlCol="0">
            <a:spAutoFit/>
          </a:bodyPr>
          <a:lstStyle/>
          <a:p>
            <a:r>
              <a:rPr lang="en-US" sz="2800" dirty="0">
                <a:solidFill>
                  <a:srgbClr val="FFFF00"/>
                </a:solidFill>
                <a:latin typeface="Arial Black" panose="020B0A04020102020204" pitchFamily="34" charset="0"/>
              </a:rPr>
              <a:t>Data Analysis Platform</a:t>
            </a:r>
          </a:p>
        </p:txBody>
      </p:sp>
      <p:pic>
        <p:nvPicPr>
          <p:cNvPr id="3076" name="Picture 4" descr="Image result for azure security">
            <a:extLst>
              <a:ext uri="{FF2B5EF4-FFF2-40B4-BE49-F238E27FC236}">
                <a16:creationId xmlns:a16="http://schemas.microsoft.com/office/drawing/2014/main" id="{D021C941-21E2-467B-B612-AD123607B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8891" y="176730"/>
            <a:ext cx="646012" cy="646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BA87C5-0384-4276-907E-86D5B02B520D}"/>
              </a:ext>
            </a:extLst>
          </p:cNvPr>
          <p:cNvSpPr txBox="1"/>
          <p:nvPr/>
        </p:nvSpPr>
        <p:spPr>
          <a:xfrm>
            <a:off x="311802" y="5636893"/>
            <a:ext cx="5872120"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chemeClr val="bg1"/>
                </a:solidFill>
              </a:rPr>
              <a:t>PostgreSQL and MySQL Offered as Azure Services (in preview).</a:t>
            </a:r>
          </a:p>
        </p:txBody>
      </p:sp>
      <p:sp>
        <p:nvSpPr>
          <p:cNvPr id="6" name="TextBox 5">
            <a:extLst>
              <a:ext uri="{FF2B5EF4-FFF2-40B4-BE49-F238E27FC236}">
                <a16:creationId xmlns:a16="http://schemas.microsoft.com/office/drawing/2014/main" id="{FF97FD6D-A26F-44CC-96FA-8F74F5B310FA}"/>
              </a:ext>
            </a:extLst>
          </p:cNvPr>
          <p:cNvSpPr txBox="1"/>
          <p:nvPr/>
        </p:nvSpPr>
        <p:spPr>
          <a:xfrm>
            <a:off x="369820" y="3136666"/>
            <a:ext cx="954107" cy="307777"/>
          </a:xfrm>
          <a:prstGeom prst="rect">
            <a:avLst/>
          </a:prstGeom>
          <a:noFill/>
        </p:spPr>
        <p:txBody>
          <a:bodyPr wrap="none" rtlCol="0">
            <a:spAutoFit/>
          </a:bodyPr>
          <a:lstStyle/>
          <a:p>
            <a:r>
              <a:rPr lang="en-US" sz="1400" dirty="0">
                <a:solidFill>
                  <a:schemeClr val="bg1"/>
                </a:solidFill>
              </a:rPr>
              <a:t>On-Prem</a:t>
            </a:r>
          </a:p>
        </p:txBody>
      </p:sp>
      <p:pic>
        <p:nvPicPr>
          <p:cNvPr id="1026" name="Picture 2" descr="See the source image">
            <a:extLst>
              <a:ext uri="{FF2B5EF4-FFF2-40B4-BE49-F238E27FC236}">
                <a16:creationId xmlns:a16="http://schemas.microsoft.com/office/drawing/2014/main" id="{AB0B9FF1-E094-4528-BB2D-BD7328CCF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326" y="1210287"/>
            <a:ext cx="692436" cy="673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EE75B01A-28E1-428C-8CDA-F1212DF50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116" y="1213020"/>
            <a:ext cx="654811" cy="654811"/>
          </a:xfrm>
          <a:prstGeom prst="rect">
            <a:avLst/>
          </a:prstGeom>
          <a:solidFill>
            <a:schemeClr val="bg1"/>
          </a:solidFill>
        </p:spPr>
      </p:pic>
      <p:pic>
        <p:nvPicPr>
          <p:cNvPr id="1030" name="Picture 6" descr="See the source image">
            <a:extLst>
              <a:ext uri="{FF2B5EF4-FFF2-40B4-BE49-F238E27FC236}">
                <a16:creationId xmlns:a16="http://schemas.microsoft.com/office/drawing/2014/main" id="{D96347F9-E252-40BE-A42F-ADF3A29F3C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755" y="3483652"/>
            <a:ext cx="1245252" cy="9305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267E87ED-4242-434C-9C4B-1CD7A9626A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3569" y="3540251"/>
            <a:ext cx="1245251" cy="7041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94AC308-1480-49D4-BB31-8308F2D4D710}"/>
              </a:ext>
            </a:extLst>
          </p:cNvPr>
          <p:cNvSpPr txBox="1"/>
          <p:nvPr/>
        </p:nvSpPr>
        <p:spPr>
          <a:xfrm>
            <a:off x="2439574" y="4296916"/>
            <a:ext cx="1399742" cy="276999"/>
          </a:xfrm>
          <a:prstGeom prst="rect">
            <a:avLst/>
          </a:prstGeom>
          <a:noFill/>
        </p:spPr>
        <p:txBody>
          <a:bodyPr wrap="none" rtlCol="0">
            <a:spAutoFit/>
          </a:bodyPr>
          <a:lstStyle/>
          <a:p>
            <a:r>
              <a:rPr lang="en-US" sz="1200" dirty="0">
                <a:solidFill>
                  <a:schemeClr val="bg1"/>
                </a:solidFill>
              </a:rPr>
              <a:t>Analysis Services</a:t>
            </a:r>
          </a:p>
        </p:txBody>
      </p:sp>
      <p:pic>
        <p:nvPicPr>
          <p:cNvPr id="1036" name="Picture 12" descr="See the source image">
            <a:extLst>
              <a:ext uri="{FF2B5EF4-FFF2-40B4-BE49-F238E27FC236}">
                <a16:creationId xmlns:a16="http://schemas.microsoft.com/office/drawing/2014/main" id="{AB0A0120-F008-4E00-A478-66FFFB79E4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1345" y="3555587"/>
            <a:ext cx="1373486" cy="71861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2E6E0D79-7975-4825-8879-B7835223CB27}"/>
              </a:ext>
            </a:extLst>
          </p:cNvPr>
          <p:cNvSpPr txBox="1"/>
          <p:nvPr/>
        </p:nvSpPr>
        <p:spPr>
          <a:xfrm>
            <a:off x="5729372" y="4353688"/>
            <a:ext cx="1778051" cy="276999"/>
          </a:xfrm>
          <a:prstGeom prst="rect">
            <a:avLst/>
          </a:prstGeom>
          <a:noFill/>
        </p:spPr>
        <p:txBody>
          <a:bodyPr wrap="none" rtlCol="0">
            <a:spAutoFit/>
          </a:bodyPr>
          <a:lstStyle/>
          <a:p>
            <a:pPr algn="ctr"/>
            <a:r>
              <a:rPr lang="en-US" sz="1200" dirty="0">
                <a:solidFill>
                  <a:schemeClr val="bg1"/>
                </a:solidFill>
              </a:rPr>
              <a:t>SQL Data Warehouse</a:t>
            </a:r>
          </a:p>
        </p:txBody>
      </p:sp>
      <p:pic>
        <p:nvPicPr>
          <p:cNvPr id="1038" name="Picture 14" descr="Image result for SQL Server Cloud">
            <a:extLst>
              <a:ext uri="{FF2B5EF4-FFF2-40B4-BE49-F238E27FC236}">
                <a16:creationId xmlns:a16="http://schemas.microsoft.com/office/drawing/2014/main" id="{134F56FD-F216-4EBC-A343-2ADC14C349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9634" y="3533441"/>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8994E40D-3DCC-4375-949F-DDAB0C02E291}"/>
              </a:ext>
            </a:extLst>
          </p:cNvPr>
          <p:cNvSpPr txBox="1"/>
          <p:nvPr/>
        </p:nvSpPr>
        <p:spPr>
          <a:xfrm>
            <a:off x="3802398" y="4381729"/>
            <a:ext cx="1693092" cy="461665"/>
          </a:xfrm>
          <a:prstGeom prst="rect">
            <a:avLst/>
          </a:prstGeom>
          <a:noFill/>
        </p:spPr>
        <p:txBody>
          <a:bodyPr wrap="none" rtlCol="0">
            <a:spAutoFit/>
          </a:bodyPr>
          <a:lstStyle/>
          <a:p>
            <a:pPr algn="ctr"/>
            <a:r>
              <a:rPr lang="en-US" sz="1200" dirty="0">
                <a:solidFill>
                  <a:schemeClr val="bg1"/>
                </a:solidFill>
              </a:rPr>
              <a:t>Managed Instance/</a:t>
            </a:r>
          </a:p>
          <a:p>
            <a:pPr algn="ctr"/>
            <a:r>
              <a:rPr lang="en-US" sz="1200" dirty="0">
                <a:solidFill>
                  <a:schemeClr val="bg1"/>
                </a:solidFill>
              </a:rPr>
              <a:t>SQL DB</a:t>
            </a:r>
          </a:p>
        </p:txBody>
      </p:sp>
      <p:pic>
        <p:nvPicPr>
          <p:cNvPr id="1040" name="Picture 16" descr="See the source image">
            <a:extLst>
              <a:ext uri="{FF2B5EF4-FFF2-40B4-BE49-F238E27FC236}">
                <a16:creationId xmlns:a16="http://schemas.microsoft.com/office/drawing/2014/main" id="{BFBF1433-D523-4B6C-8EA5-2BD21D92ADC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48390" y="3502161"/>
            <a:ext cx="1267786" cy="665587"/>
          </a:xfrm>
          <a:prstGeom prst="rect">
            <a:avLst/>
          </a:prstGeom>
          <a:solidFill>
            <a:schemeClr val="bg1"/>
          </a:solidFill>
        </p:spPr>
      </p:pic>
      <p:sp>
        <p:nvSpPr>
          <p:cNvPr id="52" name="TextBox 51">
            <a:extLst>
              <a:ext uri="{FF2B5EF4-FFF2-40B4-BE49-F238E27FC236}">
                <a16:creationId xmlns:a16="http://schemas.microsoft.com/office/drawing/2014/main" id="{D74DA893-2C7D-4C05-8755-072202D125D0}"/>
              </a:ext>
            </a:extLst>
          </p:cNvPr>
          <p:cNvSpPr txBox="1"/>
          <p:nvPr/>
        </p:nvSpPr>
        <p:spPr>
          <a:xfrm>
            <a:off x="7972367" y="4284699"/>
            <a:ext cx="1019831" cy="276999"/>
          </a:xfrm>
          <a:prstGeom prst="rect">
            <a:avLst/>
          </a:prstGeom>
          <a:noFill/>
        </p:spPr>
        <p:txBody>
          <a:bodyPr wrap="none" rtlCol="0">
            <a:spAutoFit/>
          </a:bodyPr>
          <a:lstStyle/>
          <a:p>
            <a:pPr algn="ctr"/>
            <a:r>
              <a:rPr lang="en-US" sz="1200" dirty="0">
                <a:solidFill>
                  <a:schemeClr val="bg1"/>
                </a:solidFill>
              </a:rPr>
              <a:t>Cosmos DB</a:t>
            </a:r>
          </a:p>
        </p:txBody>
      </p:sp>
      <p:pic>
        <p:nvPicPr>
          <p:cNvPr id="1042" name="Picture 18" descr="http://blogs.microsoft.co.il/blogs/roadan/Hadoop-Azure-Logo-New_55D1639C.jpg">
            <a:extLst>
              <a:ext uri="{FF2B5EF4-FFF2-40B4-BE49-F238E27FC236}">
                <a16:creationId xmlns:a16="http://schemas.microsoft.com/office/drawing/2014/main" id="{E722919D-7EF9-46B0-B764-FC74AC2B9E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09797" y="3476842"/>
            <a:ext cx="805165" cy="80785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45289D4B-C625-4F0F-ABA3-3A082B0F4B43}"/>
              </a:ext>
            </a:extLst>
          </p:cNvPr>
          <p:cNvSpPr txBox="1"/>
          <p:nvPr/>
        </p:nvSpPr>
        <p:spPr>
          <a:xfrm>
            <a:off x="9396293" y="4344742"/>
            <a:ext cx="875561" cy="276999"/>
          </a:xfrm>
          <a:prstGeom prst="rect">
            <a:avLst/>
          </a:prstGeom>
          <a:noFill/>
        </p:spPr>
        <p:txBody>
          <a:bodyPr wrap="none" rtlCol="0">
            <a:spAutoFit/>
          </a:bodyPr>
          <a:lstStyle/>
          <a:p>
            <a:pPr algn="ctr"/>
            <a:r>
              <a:rPr lang="en-US" sz="1200" dirty="0">
                <a:solidFill>
                  <a:schemeClr val="bg1"/>
                </a:solidFill>
              </a:rPr>
              <a:t>HDInsight</a:t>
            </a:r>
          </a:p>
        </p:txBody>
      </p:sp>
      <p:pic>
        <p:nvPicPr>
          <p:cNvPr id="1044" name="Picture 20" descr="See the source image">
            <a:extLst>
              <a:ext uri="{FF2B5EF4-FFF2-40B4-BE49-F238E27FC236}">
                <a16:creationId xmlns:a16="http://schemas.microsoft.com/office/drawing/2014/main" id="{A05B5CD6-D578-46B9-B76C-0B9BB723C30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54718" y="3490133"/>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FEB98D8-571A-4DAE-86C9-6D0D3670CDFF}"/>
              </a:ext>
            </a:extLst>
          </p:cNvPr>
          <p:cNvSpPr txBox="1"/>
          <p:nvPr/>
        </p:nvSpPr>
        <p:spPr>
          <a:xfrm>
            <a:off x="10657955" y="4330855"/>
            <a:ext cx="979755" cy="276999"/>
          </a:xfrm>
          <a:prstGeom prst="rect">
            <a:avLst/>
          </a:prstGeom>
          <a:noFill/>
        </p:spPr>
        <p:txBody>
          <a:bodyPr wrap="none" rtlCol="0">
            <a:spAutoFit/>
          </a:bodyPr>
          <a:lstStyle/>
          <a:p>
            <a:pPr algn="ctr"/>
            <a:r>
              <a:rPr lang="en-US" sz="1200" dirty="0">
                <a:solidFill>
                  <a:schemeClr val="bg1"/>
                </a:solidFill>
              </a:rPr>
              <a:t>Databricks</a:t>
            </a:r>
          </a:p>
        </p:txBody>
      </p:sp>
      <p:sp>
        <p:nvSpPr>
          <p:cNvPr id="59" name="TextBox 58">
            <a:extLst>
              <a:ext uri="{FF2B5EF4-FFF2-40B4-BE49-F238E27FC236}">
                <a16:creationId xmlns:a16="http://schemas.microsoft.com/office/drawing/2014/main" id="{15075186-32F6-4C08-8F6B-CF15BDC94CD8}"/>
              </a:ext>
            </a:extLst>
          </p:cNvPr>
          <p:cNvSpPr txBox="1"/>
          <p:nvPr/>
        </p:nvSpPr>
        <p:spPr>
          <a:xfrm>
            <a:off x="1247435" y="631462"/>
            <a:ext cx="1018227" cy="276999"/>
          </a:xfrm>
          <a:prstGeom prst="rect">
            <a:avLst/>
          </a:prstGeom>
          <a:solidFill>
            <a:srgbClr val="7030A0"/>
          </a:solidFill>
        </p:spPr>
        <p:txBody>
          <a:bodyPr wrap="none" rtlCol="0">
            <a:spAutoFit/>
          </a:bodyPr>
          <a:lstStyle/>
          <a:p>
            <a:r>
              <a:rPr lang="en-US" sz="1200" dirty="0">
                <a:solidFill>
                  <a:schemeClr val="bg1"/>
                </a:solidFill>
              </a:rPr>
              <a:t>Client Tools</a:t>
            </a:r>
          </a:p>
        </p:txBody>
      </p:sp>
      <p:cxnSp>
        <p:nvCxnSpPr>
          <p:cNvPr id="38" name="Straight Arrow Connector 37">
            <a:extLst>
              <a:ext uri="{FF2B5EF4-FFF2-40B4-BE49-F238E27FC236}">
                <a16:creationId xmlns:a16="http://schemas.microsoft.com/office/drawing/2014/main" id="{88567BFA-F5CB-4F1E-9E8C-E139A68C7585}"/>
              </a:ext>
            </a:extLst>
          </p:cNvPr>
          <p:cNvCxnSpPr>
            <a:cxnSpLocks/>
          </p:cNvCxnSpPr>
          <p:nvPr/>
        </p:nvCxnSpPr>
        <p:spPr>
          <a:xfrm>
            <a:off x="1004121" y="2175222"/>
            <a:ext cx="1662401" cy="13269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AC14A3-D454-41D8-9F70-91687CFC023B}"/>
              </a:ext>
            </a:extLst>
          </p:cNvPr>
          <p:cNvCxnSpPr>
            <a:cxnSpLocks/>
          </p:cNvCxnSpPr>
          <p:nvPr/>
        </p:nvCxnSpPr>
        <p:spPr>
          <a:xfrm flipH="1">
            <a:off x="1843016" y="3485097"/>
            <a:ext cx="17371" cy="1555654"/>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46" name="Picture 22" descr="See the source image">
            <a:extLst>
              <a:ext uri="{FF2B5EF4-FFF2-40B4-BE49-F238E27FC236}">
                <a16:creationId xmlns:a16="http://schemas.microsoft.com/office/drawing/2014/main" id="{0C769A4D-CFA5-4B52-96A3-ADA4586C36C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02126" y="1331765"/>
            <a:ext cx="1144403" cy="598759"/>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75EAE1D-A47F-476E-80AF-6AD907E44A61}"/>
              </a:ext>
            </a:extLst>
          </p:cNvPr>
          <p:cNvSpPr txBox="1"/>
          <p:nvPr/>
        </p:nvSpPr>
        <p:spPr>
          <a:xfrm>
            <a:off x="5455662" y="2012954"/>
            <a:ext cx="1630575" cy="461665"/>
          </a:xfrm>
          <a:prstGeom prst="rect">
            <a:avLst/>
          </a:prstGeom>
          <a:noFill/>
        </p:spPr>
        <p:txBody>
          <a:bodyPr wrap="none" rtlCol="0">
            <a:spAutoFit/>
          </a:bodyPr>
          <a:lstStyle/>
          <a:p>
            <a:pPr algn="ctr"/>
            <a:r>
              <a:rPr lang="en-US" sz="1200" dirty="0">
                <a:solidFill>
                  <a:schemeClr val="bg1"/>
                </a:solidFill>
              </a:rPr>
              <a:t>Azure Data Factory</a:t>
            </a:r>
          </a:p>
          <a:p>
            <a:pPr algn="ctr"/>
            <a:r>
              <a:rPr lang="en-US" sz="1200" dirty="0">
                <a:solidFill>
                  <a:schemeClr val="bg1"/>
                </a:solidFill>
              </a:rPr>
              <a:t>Data Ingestion</a:t>
            </a:r>
          </a:p>
        </p:txBody>
      </p:sp>
      <p:pic>
        <p:nvPicPr>
          <p:cNvPr id="1048" name="Picture 24" descr="See the source image">
            <a:extLst>
              <a:ext uri="{FF2B5EF4-FFF2-40B4-BE49-F238E27FC236}">
                <a16:creationId xmlns:a16="http://schemas.microsoft.com/office/drawing/2014/main" id="{B725ADBF-2023-47F6-9EF8-532B7EF7B31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09797" y="2079674"/>
            <a:ext cx="805165" cy="80516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28A837BA-8149-416E-AC41-58433A1D0CA5}"/>
              </a:ext>
            </a:extLst>
          </p:cNvPr>
          <p:cNvSpPr txBox="1"/>
          <p:nvPr/>
        </p:nvSpPr>
        <p:spPr>
          <a:xfrm>
            <a:off x="9501318" y="1773411"/>
            <a:ext cx="813043" cy="246221"/>
          </a:xfrm>
          <a:prstGeom prst="rect">
            <a:avLst/>
          </a:prstGeom>
          <a:noFill/>
        </p:spPr>
        <p:txBody>
          <a:bodyPr wrap="none" rtlCol="0">
            <a:spAutoFit/>
          </a:bodyPr>
          <a:lstStyle/>
          <a:p>
            <a:r>
              <a:rPr lang="en-US" sz="1000" dirty="0">
                <a:solidFill>
                  <a:schemeClr val="bg1"/>
                </a:solidFill>
              </a:rPr>
              <a:t>Streaming</a:t>
            </a:r>
          </a:p>
        </p:txBody>
      </p:sp>
      <p:cxnSp>
        <p:nvCxnSpPr>
          <p:cNvPr id="64" name="Straight Arrow Connector 63">
            <a:extLst>
              <a:ext uri="{FF2B5EF4-FFF2-40B4-BE49-F238E27FC236}">
                <a16:creationId xmlns:a16="http://schemas.microsoft.com/office/drawing/2014/main" id="{00645D7C-9123-41D7-86BD-74F801BAFC10}"/>
              </a:ext>
            </a:extLst>
          </p:cNvPr>
          <p:cNvCxnSpPr>
            <a:cxnSpLocks/>
            <a:endCxn id="1042" idx="0"/>
          </p:cNvCxnSpPr>
          <p:nvPr/>
        </p:nvCxnSpPr>
        <p:spPr>
          <a:xfrm>
            <a:off x="9911165" y="2884839"/>
            <a:ext cx="1215" cy="5920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B92F90-7A94-4921-B5DE-1FEB6F9B57D3}"/>
              </a:ext>
            </a:extLst>
          </p:cNvPr>
          <p:cNvPicPr>
            <a:picLocks noChangeAspect="1"/>
          </p:cNvPicPr>
          <p:nvPr/>
        </p:nvPicPr>
        <p:blipFill>
          <a:blip r:embed="rId17"/>
          <a:stretch>
            <a:fillRect/>
          </a:stretch>
        </p:blipFill>
        <p:spPr>
          <a:xfrm>
            <a:off x="3302639" y="1206581"/>
            <a:ext cx="745338" cy="654811"/>
          </a:xfrm>
          <a:prstGeom prst="rect">
            <a:avLst/>
          </a:prstGeom>
          <a:solidFill>
            <a:schemeClr val="bg1"/>
          </a:solidFill>
        </p:spPr>
      </p:pic>
      <p:cxnSp>
        <p:nvCxnSpPr>
          <p:cNvPr id="11" name="Straight Arrow Connector 10">
            <a:extLst>
              <a:ext uri="{FF2B5EF4-FFF2-40B4-BE49-F238E27FC236}">
                <a16:creationId xmlns:a16="http://schemas.microsoft.com/office/drawing/2014/main" id="{533A9289-7B5A-4D1F-AAE3-B37DB76CA1D5}"/>
              </a:ext>
            </a:extLst>
          </p:cNvPr>
          <p:cNvCxnSpPr>
            <a:cxnSpLocks/>
          </p:cNvCxnSpPr>
          <p:nvPr/>
        </p:nvCxnSpPr>
        <p:spPr>
          <a:xfrm flipH="1">
            <a:off x="3260341" y="2012954"/>
            <a:ext cx="440800" cy="147717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B0364F1-0CA4-4561-8D79-E3F30D406365}"/>
              </a:ext>
            </a:extLst>
          </p:cNvPr>
          <p:cNvSpPr txBox="1"/>
          <p:nvPr/>
        </p:nvSpPr>
        <p:spPr>
          <a:xfrm>
            <a:off x="5735351" y="4571738"/>
            <a:ext cx="1922321" cy="261610"/>
          </a:xfrm>
          <a:prstGeom prst="rect">
            <a:avLst/>
          </a:prstGeom>
          <a:noFill/>
        </p:spPr>
        <p:txBody>
          <a:bodyPr wrap="none" rtlCol="0">
            <a:spAutoFit/>
          </a:bodyPr>
          <a:lstStyle/>
          <a:p>
            <a:r>
              <a:rPr lang="en-US" sz="1100" dirty="0">
                <a:solidFill>
                  <a:schemeClr val="bg1"/>
                </a:solidFill>
              </a:rPr>
              <a:t>Massively Parallel Processing</a:t>
            </a:r>
          </a:p>
        </p:txBody>
      </p:sp>
      <p:pic>
        <p:nvPicPr>
          <p:cNvPr id="10" name="Picture 9">
            <a:extLst>
              <a:ext uri="{FF2B5EF4-FFF2-40B4-BE49-F238E27FC236}">
                <a16:creationId xmlns:a16="http://schemas.microsoft.com/office/drawing/2014/main" id="{407F4BE1-B2A5-4C2C-B519-202972A4EBD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56856" y="1269808"/>
            <a:ext cx="780290" cy="780290"/>
          </a:xfrm>
          <a:prstGeom prst="rect">
            <a:avLst/>
          </a:prstGeom>
          <a:solidFill>
            <a:schemeClr val="bg1"/>
          </a:solidFill>
        </p:spPr>
      </p:pic>
      <p:sp>
        <p:nvSpPr>
          <p:cNvPr id="60" name="TextBox 59">
            <a:extLst>
              <a:ext uri="{FF2B5EF4-FFF2-40B4-BE49-F238E27FC236}">
                <a16:creationId xmlns:a16="http://schemas.microsoft.com/office/drawing/2014/main" id="{C362F7E8-AB70-489B-A7CF-474DFBFAD5BD}"/>
              </a:ext>
            </a:extLst>
          </p:cNvPr>
          <p:cNvSpPr txBox="1"/>
          <p:nvPr/>
        </p:nvSpPr>
        <p:spPr>
          <a:xfrm>
            <a:off x="7540281" y="2081689"/>
            <a:ext cx="1233286" cy="461665"/>
          </a:xfrm>
          <a:prstGeom prst="rect">
            <a:avLst/>
          </a:prstGeom>
          <a:noFill/>
        </p:spPr>
        <p:txBody>
          <a:bodyPr wrap="none" rtlCol="0">
            <a:spAutoFit/>
          </a:bodyPr>
          <a:lstStyle/>
          <a:p>
            <a:pPr algn="ctr"/>
            <a:r>
              <a:rPr lang="en-US" sz="1200" dirty="0">
                <a:solidFill>
                  <a:schemeClr val="bg1"/>
                </a:solidFill>
              </a:rPr>
              <a:t>Azure Cognitive</a:t>
            </a:r>
          </a:p>
          <a:p>
            <a:pPr algn="ctr"/>
            <a:r>
              <a:rPr lang="en-US" sz="1200" dirty="0">
                <a:solidFill>
                  <a:schemeClr val="bg1"/>
                </a:solidFill>
              </a:rPr>
              <a:t>Services</a:t>
            </a:r>
          </a:p>
        </p:txBody>
      </p:sp>
      <p:sp>
        <p:nvSpPr>
          <p:cNvPr id="13" name="Oval 12">
            <a:extLst>
              <a:ext uri="{FF2B5EF4-FFF2-40B4-BE49-F238E27FC236}">
                <a16:creationId xmlns:a16="http://schemas.microsoft.com/office/drawing/2014/main" id="{67C44F1C-0553-4959-9150-A51A975F39B6}"/>
              </a:ext>
            </a:extLst>
          </p:cNvPr>
          <p:cNvSpPr/>
          <p:nvPr/>
        </p:nvSpPr>
        <p:spPr bwMode="auto">
          <a:xfrm>
            <a:off x="9116176" y="5294291"/>
            <a:ext cx="1751178" cy="8318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Cloudera via Marketplace</a:t>
            </a:r>
          </a:p>
        </p:txBody>
      </p:sp>
      <p:cxnSp>
        <p:nvCxnSpPr>
          <p:cNvPr id="62" name="Straight Arrow Connector 61">
            <a:extLst>
              <a:ext uri="{FF2B5EF4-FFF2-40B4-BE49-F238E27FC236}">
                <a16:creationId xmlns:a16="http://schemas.microsoft.com/office/drawing/2014/main" id="{CBF4543E-53EB-450D-844A-053373E96A53}"/>
              </a:ext>
            </a:extLst>
          </p:cNvPr>
          <p:cNvCxnSpPr>
            <a:cxnSpLocks/>
          </p:cNvCxnSpPr>
          <p:nvPr/>
        </p:nvCxnSpPr>
        <p:spPr>
          <a:xfrm>
            <a:off x="10023483" y="2884612"/>
            <a:ext cx="959161" cy="5990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2884903-596A-4C2E-AF52-970AC6A9A2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59958" y="1216153"/>
            <a:ext cx="813128" cy="609846"/>
          </a:xfrm>
          <a:prstGeom prst="rect">
            <a:avLst/>
          </a:prstGeom>
        </p:spPr>
      </p:pic>
      <p:pic>
        <p:nvPicPr>
          <p:cNvPr id="57" name="Picture 2" descr="Image result for python">
            <a:extLst>
              <a:ext uri="{FF2B5EF4-FFF2-40B4-BE49-F238E27FC236}">
                <a16:creationId xmlns:a16="http://schemas.microsoft.com/office/drawing/2014/main" id="{29AAF267-879E-4531-9B60-69059F2A6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573" y="1909874"/>
            <a:ext cx="368523" cy="308143"/>
          </a:xfrm>
          <a:prstGeom prst="rect">
            <a:avLst/>
          </a:prstGeom>
          <a:solidFill>
            <a:schemeClr val="bg1"/>
          </a:solidFill>
        </p:spPr>
      </p:pic>
      <p:pic>
        <p:nvPicPr>
          <p:cNvPr id="63" name="Picture 2" descr="Image result for python">
            <a:extLst>
              <a:ext uri="{FF2B5EF4-FFF2-40B4-BE49-F238E27FC236}">
                <a16:creationId xmlns:a16="http://schemas.microsoft.com/office/drawing/2014/main" id="{AEA50440-9F07-4BB7-B470-FEA46E692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51" y="1911501"/>
            <a:ext cx="407697" cy="340898"/>
          </a:xfrm>
          <a:prstGeom prst="rect">
            <a:avLst/>
          </a:prstGeom>
          <a:solidFill>
            <a:schemeClr val="bg1"/>
          </a:solidFill>
        </p:spPr>
      </p:pic>
      <p:pic>
        <p:nvPicPr>
          <p:cNvPr id="2050" name="Picture 2" descr="Image result for azure ml sdk logo">
            <a:hlinkClick r:id="rId20"/>
            <a:extLst>
              <a:ext uri="{FF2B5EF4-FFF2-40B4-BE49-F238E27FC236}">
                <a16:creationId xmlns:a16="http://schemas.microsoft.com/office/drawing/2014/main" id="{8D8CF2A6-68FD-4E40-A177-F5E7B93D272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04313" y="1854909"/>
            <a:ext cx="368523" cy="31274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python">
            <a:extLst>
              <a:ext uri="{FF2B5EF4-FFF2-40B4-BE49-F238E27FC236}">
                <a16:creationId xmlns:a16="http://schemas.microsoft.com/office/drawing/2014/main" id="{8CC33EA8-91DF-48B0-BC6B-85BCB5AEC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014" y="1867831"/>
            <a:ext cx="368523" cy="308143"/>
          </a:xfrm>
          <a:prstGeom prst="rect">
            <a:avLst/>
          </a:prstGeom>
          <a:solidFill>
            <a:schemeClr val="bg1"/>
          </a:solidFill>
        </p:spPr>
      </p:pic>
    </p:spTree>
    <p:extLst>
      <p:ext uri="{BB962C8B-B14F-4D97-AF65-F5344CB8AC3E}">
        <p14:creationId xmlns:p14="http://schemas.microsoft.com/office/powerpoint/2010/main" val="55894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1616855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840509"/>
          </a:xfrm>
          <a:solidFill>
            <a:schemeClr val="bg1"/>
          </a:solidFill>
        </p:spPr>
        <p:txBody>
          <a:bodyPr/>
          <a:lstStyle/>
          <a:p>
            <a:r>
              <a:rPr lang="en-US" sz="4000" dirty="0">
                <a:solidFill>
                  <a:srgbClr val="0070C0"/>
                </a:solidFill>
                <a:latin typeface="Arial" panose="020B0604020202020204" pitchFamily="34" charset="0"/>
                <a:cs typeface="Arial" panose="020B0604020202020204" pitchFamily="34" charset="0"/>
              </a:rPr>
              <a:t>Why So Many Options?</a:t>
            </a:r>
          </a:p>
        </p:txBody>
      </p:sp>
      <p:pic>
        <p:nvPicPr>
          <p:cNvPr id="9218" name="Picture 2" descr="Image result for golf clubs">
            <a:extLst>
              <a:ext uri="{FF2B5EF4-FFF2-40B4-BE49-F238E27FC236}">
                <a16:creationId xmlns:a16="http://schemas.microsoft.com/office/drawing/2014/main" id="{D504E4B5-F63D-461F-A40E-0EEC80AC4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722" y="1431881"/>
            <a:ext cx="4242062" cy="484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5788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264B025F-B392-4404-9883-8193402EF733}"/>
              </a:ext>
            </a:extLst>
          </p:cNvPr>
          <p:cNvSpPr/>
          <p:nvPr/>
        </p:nvSpPr>
        <p:spPr>
          <a:xfrm>
            <a:off x="2065582" y="3067076"/>
            <a:ext cx="9777229"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1" name="Rectangle: Rounded Corners 50">
            <a:extLst>
              <a:ext uri="{FF2B5EF4-FFF2-40B4-BE49-F238E27FC236}">
                <a16:creationId xmlns:a16="http://schemas.microsoft.com/office/drawing/2014/main" id="{B3A5915F-FE69-4E43-9A79-C2A1B842396A}"/>
              </a:ext>
            </a:extLst>
          </p:cNvPr>
          <p:cNvSpPr/>
          <p:nvPr/>
        </p:nvSpPr>
        <p:spPr>
          <a:xfrm>
            <a:off x="191318" y="3067076"/>
            <a:ext cx="1454702"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8" name="Rectangle: Rounded Corners 57">
            <a:extLst>
              <a:ext uri="{FF2B5EF4-FFF2-40B4-BE49-F238E27FC236}">
                <a16:creationId xmlns:a16="http://schemas.microsoft.com/office/drawing/2014/main" id="{2958CE9B-0770-41D3-BD5E-D6F0A98BB8E8}"/>
              </a:ext>
            </a:extLst>
          </p:cNvPr>
          <p:cNvSpPr/>
          <p:nvPr/>
        </p:nvSpPr>
        <p:spPr>
          <a:xfrm>
            <a:off x="141923" y="778320"/>
            <a:ext cx="4109294" cy="1614604"/>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2" name="Rectangle 1">
            <a:extLst>
              <a:ext uri="{FF2B5EF4-FFF2-40B4-BE49-F238E27FC236}">
                <a16:creationId xmlns:a16="http://schemas.microsoft.com/office/drawing/2014/main" id="{5BB4965F-7EE6-4D6E-8C37-E9247B72FD84}"/>
              </a:ext>
            </a:extLst>
          </p:cNvPr>
          <p:cNvSpPr/>
          <p:nvPr/>
        </p:nvSpPr>
        <p:spPr>
          <a:xfrm>
            <a:off x="0" y="6246421"/>
            <a:ext cx="12192000" cy="60770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lose up of a logo&#10;&#10;Description generated with high confidence">
            <a:extLst>
              <a:ext uri="{FF2B5EF4-FFF2-40B4-BE49-F238E27FC236}">
                <a16:creationId xmlns:a16="http://schemas.microsoft.com/office/drawing/2014/main" id="{3A57EDCE-6CED-454B-86EA-0756AF14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927" y="1903179"/>
            <a:ext cx="407697" cy="308143"/>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2516DE0E-C2CD-4FF5-B87B-856B0CA7D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71" y="4702543"/>
            <a:ext cx="407697" cy="308143"/>
          </a:xfrm>
          <a:prstGeom prst="rect">
            <a:avLst/>
          </a:prstGeom>
        </p:spPr>
      </p:pic>
      <p:sp>
        <p:nvSpPr>
          <p:cNvPr id="19" name="Arrow: Left-Right 18">
            <a:extLst>
              <a:ext uri="{FF2B5EF4-FFF2-40B4-BE49-F238E27FC236}">
                <a16:creationId xmlns:a16="http://schemas.microsoft.com/office/drawing/2014/main" id="{BEE4DCA1-2807-4EDF-8DFA-25FA4BE66BBF}"/>
              </a:ext>
            </a:extLst>
          </p:cNvPr>
          <p:cNvSpPr/>
          <p:nvPr/>
        </p:nvSpPr>
        <p:spPr>
          <a:xfrm>
            <a:off x="907292" y="6088587"/>
            <a:ext cx="10763207" cy="48463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a:t>
            </a:r>
          </a:p>
        </p:txBody>
      </p:sp>
      <p:pic>
        <p:nvPicPr>
          <p:cNvPr id="26" name="Picture 25" descr="A close up of a logo&#10;&#10;Description generated with high confidence">
            <a:extLst>
              <a:ext uri="{FF2B5EF4-FFF2-40B4-BE49-F238E27FC236}">
                <a16:creationId xmlns:a16="http://schemas.microsoft.com/office/drawing/2014/main" id="{04EE1535-4AAE-4FFA-8691-B29168A8F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8" y="1923120"/>
            <a:ext cx="375648" cy="308143"/>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12A5081A-30A8-4DB7-9B00-8815FF80A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996" y="4677431"/>
            <a:ext cx="407697" cy="308143"/>
          </a:xfrm>
          <a:prstGeom prst="rect">
            <a:avLst/>
          </a:prstGeom>
        </p:spPr>
      </p:pic>
      <p:pic>
        <p:nvPicPr>
          <p:cNvPr id="28" name="Picture 2" descr="Image result for python">
            <a:extLst>
              <a:ext uri="{FF2B5EF4-FFF2-40B4-BE49-F238E27FC236}">
                <a16:creationId xmlns:a16="http://schemas.microsoft.com/office/drawing/2014/main" id="{B89B6B26-FADE-42E1-8D3D-678B15D5D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65" y="4708408"/>
            <a:ext cx="397778" cy="308143"/>
          </a:xfrm>
          <a:prstGeom prst="rect">
            <a:avLst/>
          </a:prstGeom>
          <a:solidFill>
            <a:schemeClr val="bg1"/>
          </a:solidFill>
        </p:spPr>
      </p:pic>
      <p:pic>
        <p:nvPicPr>
          <p:cNvPr id="31" name="Picture 2" descr="Image result for python">
            <a:extLst>
              <a:ext uri="{FF2B5EF4-FFF2-40B4-BE49-F238E27FC236}">
                <a16:creationId xmlns:a16="http://schemas.microsoft.com/office/drawing/2014/main" id="{FC322EF8-3B64-492D-BAA9-D0F64F63C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1549" y="4677431"/>
            <a:ext cx="368523" cy="308143"/>
          </a:xfrm>
          <a:prstGeom prst="rect">
            <a:avLst/>
          </a:prstGeom>
          <a:solidFill>
            <a:schemeClr val="bg1"/>
          </a:solidFill>
        </p:spPr>
      </p:pic>
      <p:pic>
        <p:nvPicPr>
          <p:cNvPr id="32" name="Picture 31" descr="A close up of a logo&#10;&#10;Description generated with high confidence">
            <a:extLst>
              <a:ext uri="{FF2B5EF4-FFF2-40B4-BE49-F238E27FC236}">
                <a16:creationId xmlns:a16="http://schemas.microsoft.com/office/drawing/2014/main" id="{0A1EF29C-A851-4A13-8B1D-3468B2E02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796" y="4649035"/>
            <a:ext cx="407697" cy="308143"/>
          </a:xfrm>
          <a:prstGeom prst="rect">
            <a:avLst/>
          </a:prstGeom>
        </p:spPr>
      </p:pic>
      <p:pic>
        <p:nvPicPr>
          <p:cNvPr id="33" name="Picture 2" descr="Image result for python">
            <a:extLst>
              <a:ext uri="{FF2B5EF4-FFF2-40B4-BE49-F238E27FC236}">
                <a16:creationId xmlns:a16="http://schemas.microsoft.com/office/drawing/2014/main" id="{CF3416D8-F768-4597-9059-EDE18880F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7408" y="4649035"/>
            <a:ext cx="368523" cy="308143"/>
          </a:xfrm>
          <a:prstGeom prst="rect">
            <a:avLst/>
          </a:prstGeom>
          <a:solidFill>
            <a:schemeClr val="bg1"/>
          </a:solidFill>
        </p:spPr>
      </p:pic>
      <p:sp>
        <p:nvSpPr>
          <p:cNvPr id="3" name="TextBox 2">
            <a:extLst>
              <a:ext uri="{FF2B5EF4-FFF2-40B4-BE49-F238E27FC236}">
                <a16:creationId xmlns:a16="http://schemas.microsoft.com/office/drawing/2014/main" id="{D2E9B306-E363-4793-BA4E-0791ED832537}"/>
              </a:ext>
            </a:extLst>
          </p:cNvPr>
          <p:cNvSpPr txBox="1"/>
          <p:nvPr/>
        </p:nvSpPr>
        <p:spPr>
          <a:xfrm>
            <a:off x="3701140" y="-23484"/>
            <a:ext cx="4675447" cy="523220"/>
          </a:xfrm>
          <a:prstGeom prst="rect">
            <a:avLst/>
          </a:prstGeom>
          <a:noFill/>
        </p:spPr>
        <p:txBody>
          <a:bodyPr wrap="none" rtlCol="0">
            <a:spAutoFit/>
          </a:bodyPr>
          <a:lstStyle/>
          <a:p>
            <a:r>
              <a:rPr lang="en-US" sz="2800" dirty="0">
                <a:solidFill>
                  <a:srgbClr val="FFFF00"/>
                </a:solidFill>
                <a:latin typeface="Arial Black" panose="020B0A04020102020204" pitchFamily="34" charset="0"/>
              </a:rPr>
              <a:t>Data Analysis Platform</a:t>
            </a:r>
          </a:p>
        </p:txBody>
      </p:sp>
      <p:pic>
        <p:nvPicPr>
          <p:cNvPr id="3076" name="Picture 4" descr="Image result for azure security">
            <a:extLst>
              <a:ext uri="{FF2B5EF4-FFF2-40B4-BE49-F238E27FC236}">
                <a16:creationId xmlns:a16="http://schemas.microsoft.com/office/drawing/2014/main" id="{D021C941-21E2-467B-B612-AD123607B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8891" y="176730"/>
            <a:ext cx="646012" cy="646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BA87C5-0384-4276-907E-86D5B02B520D}"/>
              </a:ext>
            </a:extLst>
          </p:cNvPr>
          <p:cNvSpPr txBox="1"/>
          <p:nvPr/>
        </p:nvSpPr>
        <p:spPr>
          <a:xfrm>
            <a:off x="311802" y="5636893"/>
            <a:ext cx="5872120"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chemeClr val="bg1"/>
                </a:solidFill>
              </a:rPr>
              <a:t>PostgreSQL and MySQL Offered as Azure Services (in preview).</a:t>
            </a:r>
          </a:p>
        </p:txBody>
      </p:sp>
      <p:sp>
        <p:nvSpPr>
          <p:cNvPr id="6" name="TextBox 5">
            <a:extLst>
              <a:ext uri="{FF2B5EF4-FFF2-40B4-BE49-F238E27FC236}">
                <a16:creationId xmlns:a16="http://schemas.microsoft.com/office/drawing/2014/main" id="{FF97FD6D-A26F-44CC-96FA-8F74F5B310FA}"/>
              </a:ext>
            </a:extLst>
          </p:cNvPr>
          <p:cNvSpPr txBox="1"/>
          <p:nvPr/>
        </p:nvSpPr>
        <p:spPr>
          <a:xfrm>
            <a:off x="369820" y="3136666"/>
            <a:ext cx="954107" cy="307777"/>
          </a:xfrm>
          <a:prstGeom prst="rect">
            <a:avLst/>
          </a:prstGeom>
          <a:noFill/>
        </p:spPr>
        <p:txBody>
          <a:bodyPr wrap="none" rtlCol="0">
            <a:spAutoFit/>
          </a:bodyPr>
          <a:lstStyle/>
          <a:p>
            <a:r>
              <a:rPr lang="en-US" sz="1400" dirty="0">
                <a:solidFill>
                  <a:schemeClr val="bg1"/>
                </a:solidFill>
              </a:rPr>
              <a:t>On-Prem</a:t>
            </a:r>
          </a:p>
        </p:txBody>
      </p:sp>
      <p:pic>
        <p:nvPicPr>
          <p:cNvPr id="1026" name="Picture 2" descr="See the source image">
            <a:extLst>
              <a:ext uri="{FF2B5EF4-FFF2-40B4-BE49-F238E27FC236}">
                <a16:creationId xmlns:a16="http://schemas.microsoft.com/office/drawing/2014/main" id="{AB0B9FF1-E094-4528-BB2D-BD7328CCF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326" y="1210287"/>
            <a:ext cx="692436" cy="673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EE75B01A-28E1-428C-8CDA-F1212DF50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116" y="1213020"/>
            <a:ext cx="654811" cy="654811"/>
          </a:xfrm>
          <a:prstGeom prst="rect">
            <a:avLst/>
          </a:prstGeom>
          <a:solidFill>
            <a:schemeClr val="bg1"/>
          </a:solidFill>
        </p:spPr>
      </p:pic>
      <p:pic>
        <p:nvPicPr>
          <p:cNvPr id="1030" name="Picture 6" descr="See the source image">
            <a:extLst>
              <a:ext uri="{FF2B5EF4-FFF2-40B4-BE49-F238E27FC236}">
                <a16:creationId xmlns:a16="http://schemas.microsoft.com/office/drawing/2014/main" id="{D96347F9-E252-40BE-A42F-ADF3A29F3C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755" y="3483652"/>
            <a:ext cx="1245252" cy="9305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267E87ED-4242-434C-9C4B-1CD7A9626A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3569" y="3540251"/>
            <a:ext cx="1245251" cy="7041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94AC308-1480-49D4-BB31-8308F2D4D710}"/>
              </a:ext>
            </a:extLst>
          </p:cNvPr>
          <p:cNvSpPr txBox="1"/>
          <p:nvPr/>
        </p:nvSpPr>
        <p:spPr>
          <a:xfrm>
            <a:off x="2439574" y="4296916"/>
            <a:ext cx="1399742" cy="276999"/>
          </a:xfrm>
          <a:prstGeom prst="rect">
            <a:avLst/>
          </a:prstGeom>
          <a:noFill/>
        </p:spPr>
        <p:txBody>
          <a:bodyPr wrap="none" rtlCol="0">
            <a:spAutoFit/>
          </a:bodyPr>
          <a:lstStyle/>
          <a:p>
            <a:r>
              <a:rPr lang="en-US" sz="1200" dirty="0">
                <a:solidFill>
                  <a:schemeClr val="bg1"/>
                </a:solidFill>
              </a:rPr>
              <a:t>Analysis Services</a:t>
            </a:r>
          </a:p>
        </p:txBody>
      </p:sp>
      <p:pic>
        <p:nvPicPr>
          <p:cNvPr id="1036" name="Picture 12" descr="See the source image">
            <a:extLst>
              <a:ext uri="{FF2B5EF4-FFF2-40B4-BE49-F238E27FC236}">
                <a16:creationId xmlns:a16="http://schemas.microsoft.com/office/drawing/2014/main" id="{AB0A0120-F008-4E00-A478-66FFFB79E4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1345" y="3555587"/>
            <a:ext cx="1373486" cy="71861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2E6E0D79-7975-4825-8879-B7835223CB27}"/>
              </a:ext>
            </a:extLst>
          </p:cNvPr>
          <p:cNvSpPr txBox="1"/>
          <p:nvPr/>
        </p:nvSpPr>
        <p:spPr>
          <a:xfrm>
            <a:off x="5729372" y="4353688"/>
            <a:ext cx="1778051" cy="276999"/>
          </a:xfrm>
          <a:prstGeom prst="rect">
            <a:avLst/>
          </a:prstGeom>
          <a:noFill/>
        </p:spPr>
        <p:txBody>
          <a:bodyPr wrap="none" rtlCol="0">
            <a:spAutoFit/>
          </a:bodyPr>
          <a:lstStyle/>
          <a:p>
            <a:pPr algn="ctr"/>
            <a:r>
              <a:rPr lang="en-US" sz="1200" dirty="0">
                <a:solidFill>
                  <a:schemeClr val="bg1"/>
                </a:solidFill>
              </a:rPr>
              <a:t>SQL Data Warehouse</a:t>
            </a:r>
          </a:p>
        </p:txBody>
      </p:sp>
      <p:pic>
        <p:nvPicPr>
          <p:cNvPr id="1038" name="Picture 14" descr="Image result for SQL Server Cloud">
            <a:extLst>
              <a:ext uri="{FF2B5EF4-FFF2-40B4-BE49-F238E27FC236}">
                <a16:creationId xmlns:a16="http://schemas.microsoft.com/office/drawing/2014/main" id="{134F56FD-F216-4EBC-A343-2ADC14C349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9634" y="3533441"/>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8994E40D-3DCC-4375-949F-DDAB0C02E291}"/>
              </a:ext>
            </a:extLst>
          </p:cNvPr>
          <p:cNvSpPr txBox="1"/>
          <p:nvPr/>
        </p:nvSpPr>
        <p:spPr>
          <a:xfrm>
            <a:off x="3802398" y="4381729"/>
            <a:ext cx="1693092" cy="461665"/>
          </a:xfrm>
          <a:prstGeom prst="rect">
            <a:avLst/>
          </a:prstGeom>
          <a:noFill/>
        </p:spPr>
        <p:txBody>
          <a:bodyPr wrap="none" rtlCol="0">
            <a:spAutoFit/>
          </a:bodyPr>
          <a:lstStyle/>
          <a:p>
            <a:pPr algn="ctr"/>
            <a:r>
              <a:rPr lang="en-US" sz="1200" dirty="0">
                <a:solidFill>
                  <a:schemeClr val="bg1"/>
                </a:solidFill>
              </a:rPr>
              <a:t>Managed Instance/</a:t>
            </a:r>
          </a:p>
          <a:p>
            <a:pPr algn="ctr"/>
            <a:r>
              <a:rPr lang="en-US" sz="1200" dirty="0">
                <a:solidFill>
                  <a:schemeClr val="bg1"/>
                </a:solidFill>
              </a:rPr>
              <a:t>SQL DB</a:t>
            </a:r>
          </a:p>
        </p:txBody>
      </p:sp>
      <p:pic>
        <p:nvPicPr>
          <p:cNvPr id="1040" name="Picture 16" descr="See the source image">
            <a:extLst>
              <a:ext uri="{FF2B5EF4-FFF2-40B4-BE49-F238E27FC236}">
                <a16:creationId xmlns:a16="http://schemas.microsoft.com/office/drawing/2014/main" id="{BFBF1433-D523-4B6C-8EA5-2BD21D92ADC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48390" y="3502161"/>
            <a:ext cx="1267786" cy="665587"/>
          </a:xfrm>
          <a:prstGeom prst="rect">
            <a:avLst/>
          </a:prstGeom>
          <a:solidFill>
            <a:schemeClr val="bg1"/>
          </a:solidFill>
        </p:spPr>
      </p:pic>
      <p:sp>
        <p:nvSpPr>
          <p:cNvPr id="52" name="TextBox 51">
            <a:extLst>
              <a:ext uri="{FF2B5EF4-FFF2-40B4-BE49-F238E27FC236}">
                <a16:creationId xmlns:a16="http://schemas.microsoft.com/office/drawing/2014/main" id="{D74DA893-2C7D-4C05-8755-072202D125D0}"/>
              </a:ext>
            </a:extLst>
          </p:cNvPr>
          <p:cNvSpPr txBox="1"/>
          <p:nvPr/>
        </p:nvSpPr>
        <p:spPr>
          <a:xfrm>
            <a:off x="7972367" y="4284699"/>
            <a:ext cx="1019831" cy="276999"/>
          </a:xfrm>
          <a:prstGeom prst="rect">
            <a:avLst/>
          </a:prstGeom>
          <a:noFill/>
        </p:spPr>
        <p:txBody>
          <a:bodyPr wrap="none" rtlCol="0">
            <a:spAutoFit/>
          </a:bodyPr>
          <a:lstStyle/>
          <a:p>
            <a:pPr algn="ctr"/>
            <a:r>
              <a:rPr lang="en-US" sz="1200" dirty="0">
                <a:solidFill>
                  <a:schemeClr val="bg1"/>
                </a:solidFill>
              </a:rPr>
              <a:t>Cosmos DB</a:t>
            </a:r>
          </a:p>
        </p:txBody>
      </p:sp>
      <p:pic>
        <p:nvPicPr>
          <p:cNvPr id="1042" name="Picture 18" descr="http://blogs.microsoft.co.il/blogs/roadan/Hadoop-Azure-Logo-New_55D1639C.jpg">
            <a:extLst>
              <a:ext uri="{FF2B5EF4-FFF2-40B4-BE49-F238E27FC236}">
                <a16:creationId xmlns:a16="http://schemas.microsoft.com/office/drawing/2014/main" id="{E722919D-7EF9-46B0-B764-FC74AC2B9E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09797" y="3476842"/>
            <a:ext cx="805165" cy="80785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45289D4B-C625-4F0F-ABA3-3A082B0F4B43}"/>
              </a:ext>
            </a:extLst>
          </p:cNvPr>
          <p:cNvSpPr txBox="1"/>
          <p:nvPr/>
        </p:nvSpPr>
        <p:spPr>
          <a:xfrm>
            <a:off x="9396293" y="4344742"/>
            <a:ext cx="875561" cy="276999"/>
          </a:xfrm>
          <a:prstGeom prst="rect">
            <a:avLst/>
          </a:prstGeom>
          <a:noFill/>
        </p:spPr>
        <p:txBody>
          <a:bodyPr wrap="none" rtlCol="0">
            <a:spAutoFit/>
          </a:bodyPr>
          <a:lstStyle/>
          <a:p>
            <a:pPr algn="ctr"/>
            <a:r>
              <a:rPr lang="en-US" sz="1200" dirty="0">
                <a:solidFill>
                  <a:schemeClr val="bg1"/>
                </a:solidFill>
              </a:rPr>
              <a:t>HDInsight</a:t>
            </a:r>
          </a:p>
        </p:txBody>
      </p:sp>
      <p:pic>
        <p:nvPicPr>
          <p:cNvPr id="1044" name="Picture 20" descr="See the source image">
            <a:extLst>
              <a:ext uri="{FF2B5EF4-FFF2-40B4-BE49-F238E27FC236}">
                <a16:creationId xmlns:a16="http://schemas.microsoft.com/office/drawing/2014/main" id="{A05B5CD6-D578-46B9-B76C-0B9BB723C30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54718" y="3490133"/>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FEB98D8-571A-4DAE-86C9-6D0D3670CDFF}"/>
              </a:ext>
            </a:extLst>
          </p:cNvPr>
          <p:cNvSpPr txBox="1"/>
          <p:nvPr/>
        </p:nvSpPr>
        <p:spPr>
          <a:xfrm>
            <a:off x="10657955" y="4330855"/>
            <a:ext cx="979755" cy="276999"/>
          </a:xfrm>
          <a:prstGeom prst="rect">
            <a:avLst/>
          </a:prstGeom>
          <a:noFill/>
        </p:spPr>
        <p:txBody>
          <a:bodyPr wrap="none" rtlCol="0">
            <a:spAutoFit/>
          </a:bodyPr>
          <a:lstStyle/>
          <a:p>
            <a:pPr algn="ctr"/>
            <a:r>
              <a:rPr lang="en-US" sz="1200" dirty="0">
                <a:solidFill>
                  <a:schemeClr val="bg1"/>
                </a:solidFill>
              </a:rPr>
              <a:t>Databricks</a:t>
            </a:r>
          </a:p>
        </p:txBody>
      </p:sp>
      <p:sp>
        <p:nvSpPr>
          <p:cNvPr id="59" name="TextBox 58">
            <a:extLst>
              <a:ext uri="{FF2B5EF4-FFF2-40B4-BE49-F238E27FC236}">
                <a16:creationId xmlns:a16="http://schemas.microsoft.com/office/drawing/2014/main" id="{15075186-32F6-4C08-8F6B-CF15BDC94CD8}"/>
              </a:ext>
            </a:extLst>
          </p:cNvPr>
          <p:cNvSpPr txBox="1"/>
          <p:nvPr/>
        </p:nvSpPr>
        <p:spPr>
          <a:xfrm>
            <a:off x="1247435" y="631462"/>
            <a:ext cx="1018227" cy="276999"/>
          </a:xfrm>
          <a:prstGeom prst="rect">
            <a:avLst/>
          </a:prstGeom>
          <a:solidFill>
            <a:srgbClr val="7030A0"/>
          </a:solidFill>
        </p:spPr>
        <p:txBody>
          <a:bodyPr wrap="none" rtlCol="0">
            <a:spAutoFit/>
          </a:bodyPr>
          <a:lstStyle/>
          <a:p>
            <a:r>
              <a:rPr lang="en-US" sz="1200" dirty="0">
                <a:solidFill>
                  <a:schemeClr val="bg1"/>
                </a:solidFill>
              </a:rPr>
              <a:t>Client Tools</a:t>
            </a:r>
          </a:p>
        </p:txBody>
      </p:sp>
      <p:cxnSp>
        <p:nvCxnSpPr>
          <p:cNvPr id="38" name="Straight Arrow Connector 37">
            <a:extLst>
              <a:ext uri="{FF2B5EF4-FFF2-40B4-BE49-F238E27FC236}">
                <a16:creationId xmlns:a16="http://schemas.microsoft.com/office/drawing/2014/main" id="{88567BFA-F5CB-4F1E-9E8C-E139A68C7585}"/>
              </a:ext>
            </a:extLst>
          </p:cNvPr>
          <p:cNvCxnSpPr>
            <a:cxnSpLocks/>
          </p:cNvCxnSpPr>
          <p:nvPr/>
        </p:nvCxnSpPr>
        <p:spPr>
          <a:xfrm>
            <a:off x="1004121" y="2175222"/>
            <a:ext cx="1662401" cy="13269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AC14A3-D454-41D8-9F70-91687CFC023B}"/>
              </a:ext>
            </a:extLst>
          </p:cNvPr>
          <p:cNvCxnSpPr>
            <a:cxnSpLocks/>
          </p:cNvCxnSpPr>
          <p:nvPr/>
        </p:nvCxnSpPr>
        <p:spPr>
          <a:xfrm flipH="1">
            <a:off x="1843016" y="3485097"/>
            <a:ext cx="17371" cy="1555654"/>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46" name="Picture 22" descr="See the source image">
            <a:extLst>
              <a:ext uri="{FF2B5EF4-FFF2-40B4-BE49-F238E27FC236}">
                <a16:creationId xmlns:a16="http://schemas.microsoft.com/office/drawing/2014/main" id="{0C769A4D-CFA5-4B52-96A3-ADA4586C36C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02126" y="1331765"/>
            <a:ext cx="1144403" cy="598759"/>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75EAE1D-A47F-476E-80AF-6AD907E44A61}"/>
              </a:ext>
            </a:extLst>
          </p:cNvPr>
          <p:cNvSpPr txBox="1"/>
          <p:nvPr/>
        </p:nvSpPr>
        <p:spPr>
          <a:xfrm>
            <a:off x="5455662" y="2012954"/>
            <a:ext cx="1630575" cy="461665"/>
          </a:xfrm>
          <a:prstGeom prst="rect">
            <a:avLst/>
          </a:prstGeom>
          <a:noFill/>
        </p:spPr>
        <p:txBody>
          <a:bodyPr wrap="none" rtlCol="0">
            <a:spAutoFit/>
          </a:bodyPr>
          <a:lstStyle/>
          <a:p>
            <a:pPr algn="ctr"/>
            <a:r>
              <a:rPr lang="en-US" sz="1200" dirty="0">
                <a:solidFill>
                  <a:schemeClr val="bg1"/>
                </a:solidFill>
              </a:rPr>
              <a:t>Azure Data Factory</a:t>
            </a:r>
          </a:p>
          <a:p>
            <a:pPr algn="ctr"/>
            <a:r>
              <a:rPr lang="en-US" sz="1200" dirty="0">
                <a:solidFill>
                  <a:schemeClr val="bg1"/>
                </a:solidFill>
              </a:rPr>
              <a:t>Data Ingestion</a:t>
            </a:r>
          </a:p>
        </p:txBody>
      </p:sp>
      <p:pic>
        <p:nvPicPr>
          <p:cNvPr id="1048" name="Picture 24" descr="See the source image">
            <a:extLst>
              <a:ext uri="{FF2B5EF4-FFF2-40B4-BE49-F238E27FC236}">
                <a16:creationId xmlns:a16="http://schemas.microsoft.com/office/drawing/2014/main" id="{B725ADBF-2023-47F6-9EF8-532B7EF7B31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09797" y="2079674"/>
            <a:ext cx="805165" cy="80516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28A837BA-8149-416E-AC41-58433A1D0CA5}"/>
              </a:ext>
            </a:extLst>
          </p:cNvPr>
          <p:cNvSpPr txBox="1"/>
          <p:nvPr/>
        </p:nvSpPr>
        <p:spPr>
          <a:xfrm>
            <a:off x="9501318" y="1773411"/>
            <a:ext cx="813043" cy="246221"/>
          </a:xfrm>
          <a:prstGeom prst="rect">
            <a:avLst/>
          </a:prstGeom>
          <a:noFill/>
        </p:spPr>
        <p:txBody>
          <a:bodyPr wrap="none" rtlCol="0">
            <a:spAutoFit/>
          </a:bodyPr>
          <a:lstStyle/>
          <a:p>
            <a:r>
              <a:rPr lang="en-US" sz="1000" dirty="0">
                <a:solidFill>
                  <a:schemeClr val="bg1"/>
                </a:solidFill>
              </a:rPr>
              <a:t>Streaming</a:t>
            </a:r>
          </a:p>
        </p:txBody>
      </p:sp>
      <p:cxnSp>
        <p:nvCxnSpPr>
          <p:cNvPr id="64" name="Straight Arrow Connector 63">
            <a:extLst>
              <a:ext uri="{FF2B5EF4-FFF2-40B4-BE49-F238E27FC236}">
                <a16:creationId xmlns:a16="http://schemas.microsoft.com/office/drawing/2014/main" id="{00645D7C-9123-41D7-86BD-74F801BAFC10}"/>
              </a:ext>
            </a:extLst>
          </p:cNvPr>
          <p:cNvCxnSpPr>
            <a:cxnSpLocks/>
            <a:endCxn id="1042" idx="0"/>
          </p:cNvCxnSpPr>
          <p:nvPr/>
        </p:nvCxnSpPr>
        <p:spPr>
          <a:xfrm>
            <a:off x="9911165" y="2884839"/>
            <a:ext cx="1215" cy="5920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B92F90-7A94-4921-B5DE-1FEB6F9B57D3}"/>
              </a:ext>
            </a:extLst>
          </p:cNvPr>
          <p:cNvPicPr>
            <a:picLocks noChangeAspect="1"/>
          </p:cNvPicPr>
          <p:nvPr/>
        </p:nvPicPr>
        <p:blipFill>
          <a:blip r:embed="rId17"/>
          <a:stretch>
            <a:fillRect/>
          </a:stretch>
        </p:blipFill>
        <p:spPr>
          <a:xfrm>
            <a:off x="3302639" y="1206581"/>
            <a:ext cx="745338" cy="654811"/>
          </a:xfrm>
          <a:prstGeom prst="rect">
            <a:avLst/>
          </a:prstGeom>
          <a:solidFill>
            <a:schemeClr val="bg1"/>
          </a:solidFill>
        </p:spPr>
      </p:pic>
      <p:cxnSp>
        <p:nvCxnSpPr>
          <p:cNvPr id="11" name="Straight Arrow Connector 10">
            <a:extLst>
              <a:ext uri="{FF2B5EF4-FFF2-40B4-BE49-F238E27FC236}">
                <a16:creationId xmlns:a16="http://schemas.microsoft.com/office/drawing/2014/main" id="{533A9289-7B5A-4D1F-AAE3-B37DB76CA1D5}"/>
              </a:ext>
            </a:extLst>
          </p:cNvPr>
          <p:cNvCxnSpPr>
            <a:cxnSpLocks/>
          </p:cNvCxnSpPr>
          <p:nvPr/>
        </p:nvCxnSpPr>
        <p:spPr>
          <a:xfrm flipH="1">
            <a:off x="3260341" y="2012954"/>
            <a:ext cx="440800" cy="147717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B0364F1-0CA4-4561-8D79-E3F30D406365}"/>
              </a:ext>
            </a:extLst>
          </p:cNvPr>
          <p:cNvSpPr txBox="1"/>
          <p:nvPr/>
        </p:nvSpPr>
        <p:spPr>
          <a:xfrm>
            <a:off x="5735351" y="4571738"/>
            <a:ext cx="1922321" cy="261610"/>
          </a:xfrm>
          <a:prstGeom prst="rect">
            <a:avLst/>
          </a:prstGeom>
          <a:noFill/>
        </p:spPr>
        <p:txBody>
          <a:bodyPr wrap="none" rtlCol="0">
            <a:spAutoFit/>
          </a:bodyPr>
          <a:lstStyle/>
          <a:p>
            <a:r>
              <a:rPr lang="en-US" sz="1100" dirty="0">
                <a:solidFill>
                  <a:schemeClr val="bg1"/>
                </a:solidFill>
              </a:rPr>
              <a:t>Massively Parallel Processing</a:t>
            </a:r>
          </a:p>
        </p:txBody>
      </p:sp>
      <p:pic>
        <p:nvPicPr>
          <p:cNvPr id="10" name="Picture 9">
            <a:extLst>
              <a:ext uri="{FF2B5EF4-FFF2-40B4-BE49-F238E27FC236}">
                <a16:creationId xmlns:a16="http://schemas.microsoft.com/office/drawing/2014/main" id="{407F4BE1-B2A5-4C2C-B519-202972A4EBD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56856" y="1269808"/>
            <a:ext cx="780290" cy="780290"/>
          </a:xfrm>
          <a:prstGeom prst="rect">
            <a:avLst/>
          </a:prstGeom>
          <a:solidFill>
            <a:schemeClr val="bg1"/>
          </a:solidFill>
        </p:spPr>
      </p:pic>
      <p:sp>
        <p:nvSpPr>
          <p:cNvPr id="60" name="TextBox 59">
            <a:extLst>
              <a:ext uri="{FF2B5EF4-FFF2-40B4-BE49-F238E27FC236}">
                <a16:creationId xmlns:a16="http://schemas.microsoft.com/office/drawing/2014/main" id="{C362F7E8-AB70-489B-A7CF-474DFBFAD5BD}"/>
              </a:ext>
            </a:extLst>
          </p:cNvPr>
          <p:cNvSpPr txBox="1"/>
          <p:nvPr/>
        </p:nvSpPr>
        <p:spPr>
          <a:xfrm>
            <a:off x="7540281" y="2081689"/>
            <a:ext cx="1233286" cy="461665"/>
          </a:xfrm>
          <a:prstGeom prst="rect">
            <a:avLst/>
          </a:prstGeom>
          <a:noFill/>
        </p:spPr>
        <p:txBody>
          <a:bodyPr wrap="none" rtlCol="0">
            <a:spAutoFit/>
          </a:bodyPr>
          <a:lstStyle/>
          <a:p>
            <a:pPr algn="ctr"/>
            <a:r>
              <a:rPr lang="en-US" sz="1200" dirty="0">
                <a:solidFill>
                  <a:schemeClr val="bg1"/>
                </a:solidFill>
              </a:rPr>
              <a:t>Azure Cognitive</a:t>
            </a:r>
          </a:p>
          <a:p>
            <a:pPr algn="ctr"/>
            <a:r>
              <a:rPr lang="en-US" sz="1200" dirty="0">
                <a:solidFill>
                  <a:schemeClr val="bg1"/>
                </a:solidFill>
              </a:rPr>
              <a:t>Services</a:t>
            </a:r>
          </a:p>
        </p:txBody>
      </p:sp>
      <p:sp>
        <p:nvSpPr>
          <p:cNvPr id="13" name="Oval 12">
            <a:extLst>
              <a:ext uri="{FF2B5EF4-FFF2-40B4-BE49-F238E27FC236}">
                <a16:creationId xmlns:a16="http://schemas.microsoft.com/office/drawing/2014/main" id="{67C44F1C-0553-4959-9150-A51A975F39B6}"/>
              </a:ext>
            </a:extLst>
          </p:cNvPr>
          <p:cNvSpPr/>
          <p:nvPr/>
        </p:nvSpPr>
        <p:spPr bwMode="auto">
          <a:xfrm>
            <a:off x="9116176" y="5294291"/>
            <a:ext cx="1751178" cy="8318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Cloudera via Marketplace</a:t>
            </a:r>
          </a:p>
        </p:txBody>
      </p:sp>
      <p:cxnSp>
        <p:nvCxnSpPr>
          <p:cNvPr id="62" name="Straight Arrow Connector 61">
            <a:extLst>
              <a:ext uri="{FF2B5EF4-FFF2-40B4-BE49-F238E27FC236}">
                <a16:creationId xmlns:a16="http://schemas.microsoft.com/office/drawing/2014/main" id="{CBF4543E-53EB-450D-844A-053373E96A53}"/>
              </a:ext>
            </a:extLst>
          </p:cNvPr>
          <p:cNvCxnSpPr>
            <a:cxnSpLocks/>
          </p:cNvCxnSpPr>
          <p:nvPr/>
        </p:nvCxnSpPr>
        <p:spPr>
          <a:xfrm>
            <a:off x="10023483" y="2884612"/>
            <a:ext cx="959161" cy="5990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2884903-596A-4C2E-AF52-970AC6A9A2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59958" y="1216153"/>
            <a:ext cx="813128" cy="609846"/>
          </a:xfrm>
          <a:prstGeom prst="rect">
            <a:avLst/>
          </a:prstGeom>
        </p:spPr>
      </p:pic>
      <p:pic>
        <p:nvPicPr>
          <p:cNvPr id="57" name="Picture 2" descr="Image result for python">
            <a:extLst>
              <a:ext uri="{FF2B5EF4-FFF2-40B4-BE49-F238E27FC236}">
                <a16:creationId xmlns:a16="http://schemas.microsoft.com/office/drawing/2014/main" id="{29AAF267-879E-4531-9B60-69059F2A6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573" y="1909874"/>
            <a:ext cx="368523" cy="308143"/>
          </a:xfrm>
          <a:prstGeom prst="rect">
            <a:avLst/>
          </a:prstGeom>
          <a:solidFill>
            <a:schemeClr val="bg1"/>
          </a:solidFill>
        </p:spPr>
      </p:pic>
      <p:pic>
        <p:nvPicPr>
          <p:cNvPr id="63" name="Picture 2" descr="Image result for python">
            <a:extLst>
              <a:ext uri="{FF2B5EF4-FFF2-40B4-BE49-F238E27FC236}">
                <a16:creationId xmlns:a16="http://schemas.microsoft.com/office/drawing/2014/main" id="{AEA50440-9F07-4BB7-B470-FEA46E692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51" y="1911501"/>
            <a:ext cx="407697" cy="340898"/>
          </a:xfrm>
          <a:prstGeom prst="rect">
            <a:avLst/>
          </a:prstGeom>
          <a:solidFill>
            <a:schemeClr val="bg1"/>
          </a:solidFill>
        </p:spPr>
      </p:pic>
      <p:pic>
        <p:nvPicPr>
          <p:cNvPr id="2050" name="Picture 2" descr="Image result for azure ml sdk logo">
            <a:hlinkClick r:id="rId20"/>
            <a:extLst>
              <a:ext uri="{FF2B5EF4-FFF2-40B4-BE49-F238E27FC236}">
                <a16:creationId xmlns:a16="http://schemas.microsoft.com/office/drawing/2014/main" id="{8D8CF2A6-68FD-4E40-A177-F5E7B93D272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04313" y="1854909"/>
            <a:ext cx="368523" cy="31274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python">
            <a:extLst>
              <a:ext uri="{FF2B5EF4-FFF2-40B4-BE49-F238E27FC236}">
                <a16:creationId xmlns:a16="http://schemas.microsoft.com/office/drawing/2014/main" id="{8CC33EA8-91DF-48B0-BC6B-85BCB5AEC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014" y="1867831"/>
            <a:ext cx="368523" cy="308143"/>
          </a:xfrm>
          <a:prstGeom prst="rect">
            <a:avLst/>
          </a:prstGeom>
          <a:solidFill>
            <a:schemeClr val="bg1"/>
          </a:solidFill>
        </p:spPr>
      </p:pic>
    </p:spTree>
    <p:extLst>
      <p:ext uri="{BB962C8B-B14F-4D97-AF65-F5344CB8AC3E}">
        <p14:creationId xmlns:p14="http://schemas.microsoft.com/office/powerpoint/2010/main" val="1397945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1999" cy="890465"/>
          </a:xfrm>
          <a:solidFill>
            <a:schemeClr val="tx1"/>
          </a:solidFill>
        </p:spPr>
        <p:txBody>
          <a:bodyPr/>
          <a:lstStyle/>
          <a:p>
            <a:pPr algn="ctr"/>
            <a:r>
              <a:rPr lang="en-US" sz="3600" dirty="0">
                <a:solidFill>
                  <a:schemeClr val="tx1"/>
                </a:solidFill>
                <a:latin typeface="Arial" panose="020B0604020202020204" pitchFamily="34" charset="0"/>
                <a:cs typeface="Arial" panose="020B0604020202020204" pitchFamily="34" charset="0"/>
              </a:rPr>
              <a:t>Azure </a:t>
            </a:r>
            <a:r>
              <a:rPr lang="en-US" sz="3600" dirty="0">
                <a:solidFill>
                  <a:srgbClr val="002060"/>
                </a:solidFill>
                <a:latin typeface="Arial" panose="020B0604020202020204" pitchFamily="34" charset="0"/>
                <a:cs typeface="Arial" panose="020B0604020202020204" pitchFamily="34" charset="0"/>
              </a:rPr>
              <a:t>Supported Machine Learning Approaches</a:t>
            </a:r>
            <a:endParaRPr lang="en-US" sz="4400" dirty="0">
              <a:solidFill>
                <a:srgbClr val="002060"/>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3DA5D9D4-A07D-4818-9C93-90CD8CEC305B}"/>
              </a:ext>
            </a:extLst>
          </p:cNvPr>
          <p:cNvSpPr/>
          <p:nvPr/>
        </p:nvSpPr>
        <p:spPr>
          <a:xfrm>
            <a:off x="151045" y="1862196"/>
            <a:ext cx="2793535" cy="3674378"/>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 Scalable</a:t>
            </a:r>
          </a:p>
          <a:p>
            <a:pPr algn="ctr"/>
            <a:endParaRPr lang="en-US" dirty="0"/>
          </a:p>
          <a:p>
            <a:pPr marL="285750" indent="-285750">
              <a:buFont typeface="Arial" panose="020B0604020202020204" pitchFamily="34" charset="0"/>
              <a:buChar char="•"/>
            </a:pPr>
            <a:r>
              <a:rPr lang="en-US" dirty="0"/>
              <a:t>Poor Scalability</a:t>
            </a:r>
          </a:p>
          <a:p>
            <a:pPr marL="285750" indent="-285750">
              <a:buFont typeface="Arial" panose="020B0604020202020204" pitchFamily="34" charset="0"/>
              <a:buChar char="•"/>
            </a:pPr>
            <a:r>
              <a:rPr lang="en-US" dirty="0"/>
              <a:t>Language Dependent</a:t>
            </a:r>
          </a:p>
          <a:p>
            <a:pPr marL="285750" indent="-285750">
              <a:buFont typeface="Arial" panose="020B0604020202020204" pitchFamily="34" charset="0"/>
              <a:buChar char="•"/>
            </a:pPr>
            <a:r>
              <a:rPr lang="en-US" dirty="0"/>
              <a:t>Model Performance Varies</a:t>
            </a:r>
          </a:p>
          <a:p>
            <a:pPr marL="285750" indent="-285750">
              <a:buFont typeface="Arial" panose="020B0604020202020204" pitchFamily="34" charset="0"/>
              <a:buChar char="•"/>
            </a:pPr>
            <a:endParaRPr lang="en-US" dirty="0"/>
          </a:p>
          <a:p>
            <a:r>
              <a:rPr lang="en-US" dirty="0"/>
              <a:t>Examples:</a:t>
            </a:r>
          </a:p>
          <a:p>
            <a:endParaRPr lang="en-US" dirty="0"/>
          </a:p>
          <a:p>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7" name="Rectangle: Rounded Corners 6">
            <a:extLst>
              <a:ext uri="{FF2B5EF4-FFF2-40B4-BE49-F238E27FC236}">
                <a16:creationId xmlns:a16="http://schemas.microsoft.com/office/drawing/2014/main" id="{E669869E-5B5E-43A5-B297-8BB8590695BC}"/>
              </a:ext>
            </a:extLst>
          </p:cNvPr>
          <p:cNvSpPr/>
          <p:nvPr/>
        </p:nvSpPr>
        <p:spPr>
          <a:xfrm>
            <a:off x="9334196" y="1828641"/>
            <a:ext cx="2681682" cy="3707933"/>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Services</a:t>
            </a:r>
          </a:p>
          <a:p>
            <a:pPr algn="ctr"/>
            <a:endParaRPr lang="en-US" dirty="0"/>
          </a:p>
          <a:p>
            <a:pPr marL="285750" indent="-285750">
              <a:buFont typeface="Arial" panose="020B0604020202020204" pitchFamily="34" charset="0"/>
              <a:buChar char="•"/>
            </a:pPr>
            <a:r>
              <a:rPr lang="en-US" dirty="0"/>
              <a:t>Pre Trained</a:t>
            </a:r>
          </a:p>
          <a:p>
            <a:pPr marL="285750" indent="-285750">
              <a:buFont typeface="Arial" panose="020B0604020202020204" pitchFamily="34" charset="0"/>
              <a:buChar char="•"/>
            </a:pPr>
            <a:r>
              <a:rPr lang="en-US" dirty="0"/>
              <a:t>Easy to Use</a:t>
            </a:r>
          </a:p>
          <a:p>
            <a:pPr marL="285750" indent="-285750">
              <a:buFont typeface="Arial" panose="020B0604020202020204" pitchFamily="34" charset="0"/>
              <a:buChar char="•"/>
            </a:pPr>
            <a:r>
              <a:rPr lang="en-US" dirty="0"/>
              <a:t>Fitted to a Purpose</a:t>
            </a:r>
          </a:p>
          <a:p>
            <a:endParaRPr lang="en-US" dirty="0"/>
          </a:p>
          <a:p>
            <a:endParaRPr lang="en-US" dirty="0"/>
          </a:p>
          <a:p>
            <a:endParaRPr lang="en-US" dirty="0"/>
          </a:p>
          <a:p>
            <a:r>
              <a:rPr lang="en-US" dirty="0"/>
              <a:t>Examples:</a:t>
            </a:r>
          </a:p>
          <a:p>
            <a:endParaRPr lang="en-US" dirty="0"/>
          </a:p>
          <a:p>
            <a:endParaRPr lang="en-US" dirty="0"/>
          </a:p>
          <a:p>
            <a:endParaRPr lang="en-US" dirty="0"/>
          </a:p>
          <a:p>
            <a:endParaRPr lang="en-US" dirty="0"/>
          </a:p>
          <a:p>
            <a:r>
              <a:rPr lang="en-US" sz="1200" dirty="0"/>
              <a:t>Cognitive Services</a:t>
            </a:r>
          </a:p>
          <a:p>
            <a:endParaRPr lang="en-US" dirty="0"/>
          </a:p>
          <a:p>
            <a:endParaRPr lang="en-US" dirty="0"/>
          </a:p>
        </p:txBody>
      </p:sp>
      <p:sp>
        <p:nvSpPr>
          <p:cNvPr id="8" name="Rectangle: Rounded Corners 7">
            <a:extLst>
              <a:ext uri="{FF2B5EF4-FFF2-40B4-BE49-F238E27FC236}">
                <a16:creationId xmlns:a16="http://schemas.microsoft.com/office/drawing/2014/main" id="{751140EE-65B6-4A0F-A7D0-DC38816934A0}"/>
              </a:ext>
            </a:extLst>
          </p:cNvPr>
          <p:cNvSpPr/>
          <p:nvPr/>
        </p:nvSpPr>
        <p:spPr>
          <a:xfrm>
            <a:off x="3212095" y="1862197"/>
            <a:ext cx="2793535" cy="3674377"/>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Very High Scalability</a:t>
            </a:r>
          </a:p>
          <a:p>
            <a:pPr marL="285750" indent="-285750">
              <a:buFont typeface="Arial" panose="020B0604020202020204" pitchFamily="34" charset="0"/>
              <a:buChar char="•"/>
            </a:pPr>
            <a:r>
              <a:rPr lang="en-US" dirty="0"/>
              <a:t>General API</a:t>
            </a:r>
          </a:p>
          <a:p>
            <a:pPr marL="285750" indent="-285750">
              <a:buFont typeface="Arial" panose="020B0604020202020204" pitchFamily="34" charset="0"/>
              <a:buChar char="•"/>
            </a:pPr>
            <a:endParaRPr lang="en-US" dirty="0"/>
          </a:p>
          <a:p>
            <a:endParaRPr lang="en-US" dirty="0"/>
          </a:p>
          <a:p>
            <a:endParaRPr lang="en-US" dirty="0"/>
          </a:p>
          <a:p>
            <a:endParaRPr lang="en-US" dirty="0"/>
          </a:p>
          <a:p>
            <a:r>
              <a:rPr lang="en-US" dirty="0"/>
              <a:t>Examples: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9" name="Rectangle: Rounded Corners 8">
            <a:extLst>
              <a:ext uri="{FF2B5EF4-FFF2-40B4-BE49-F238E27FC236}">
                <a16:creationId xmlns:a16="http://schemas.microsoft.com/office/drawing/2014/main" id="{3B69EE7A-7F57-464E-927F-B25D6BDC753C}"/>
              </a:ext>
            </a:extLst>
          </p:cNvPr>
          <p:cNvSpPr/>
          <p:nvPr/>
        </p:nvSpPr>
        <p:spPr>
          <a:xfrm>
            <a:off x="6273145" y="1862197"/>
            <a:ext cx="2793535" cy="3674377"/>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Scalability</a:t>
            </a:r>
          </a:p>
          <a:p>
            <a:pPr marL="285750" indent="-285750">
              <a:buFont typeface="Arial" panose="020B0604020202020204" pitchFamily="34" charset="0"/>
              <a:buChar char="•"/>
            </a:pPr>
            <a:r>
              <a:rPr lang="en-US" dirty="0"/>
              <a:t>Support</a:t>
            </a:r>
          </a:p>
          <a:p>
            <a:pPr marL="285750" indent="-285750">
              <a:buFont typeface="Arial" panose="020B0604020202020204" pitchFamily="34" charset="0"/>
              <a:buChar char="•"/>
            </a:pPr>
            <a:endParaRPr lang="en-US" dirty="0"/>
          </a:p>
          <a:p>
            <a:endParaRPr lang="en-US" dirty="0"/>
          </a:p>
          <a:p>
            <a:endParaRPr lang="en-US" dirty="0"/>
          </a:p>
          <a:p>
            <a:endParaRPr lang="en-US" dirty="0"/>
          </a:p>
          <a:p>
            <a:r>
              <a:rPr lang="en-US" dirty="0"/>
              <a:t>Examples: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Arrow: Left-Right 3">
            <a:extLst>
              <a:ext uri="{FF2B5EF4-FFF2-40B4-BE49-F238E27FC236}">
                <a16:creationId xmlns:a16="http://schemas.microsoft.com/office/drawing/2014/main" id="{991C1A69-1F90-4031-A69D-E3229A8A8C29}"/>
              </a:ext>
            </a:extLst>
          </p:cNvPr>
          <p:cNvSpPr/>
          <p:nvPr/>
        </p:nvSpPr>
        <p:spPr>
          <a:xfrm>
            <a:off x="151045" y="6030780"/>
            <a:ext cx="5767811" cy="484632"/>
          </a:xfrm>
          <a:prstGeom prst="lef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Source</a:t>
            </a:r>
          </a:p>
        </p:txBody>
      </p:sp>
      <p:pic>
        <p:nvPicPr>
          <p:cNvPr id="10" name="Picture 9">
            <a:extLst>
              <a:ext uri="{FF2B5EF4-FFF2-40B4-BE49-F238E27FC236}">
                <a16:creationId xmlns:a16="http://schemas.microsoft.com/office/drawing/2014/main" id="{E967AEC8-83BC-4B57-A40D-88161098A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46" y="4133490"/>
            <a:ext cx="606766" cy="606766"/>
          </a:xfrm>
          <a:prstGeom prst="rect">
            <a:avLst/>
          </a:prstGeom>
        </p:spPr>
      </p:pic>
      <p:pic>
        <p:nvPicPr>
          <p:cNvPr id="12" name="Picture 11">
            <a:extLst>
              <a:ext uri="{FF2B5EF4-FFF2-40B4-BE49-F238E27FC236}">
                <a16:creationId xmlns:a16="http://schemas.microsoft.com/office/drawing/2014/main" id="{4F89E965-B811-4C7C-8223-14F5A8034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738" y="4133490"/>
            <a:ext cx="680171" cy="606766"/>
          </a:xfrm>
          <a:prstGeom prst="rect">
            <a:avLst/>
          </a:prstGeom>
          <a:solidFill>
            <a:schemeClr val="tx1"/>
          </a:solidFill>
        </p:spPr>
      </p:pic>
      <p:pic>
        <p:nvPicPr>
          <p:cNvPr id="14" name="Picture 13">
            <a:extLst>
              <a:ext uri="{FF2B5EF4-FFF2-40B4-BE49-F238E27FC236}">
                <a16:creationId xmlns:a16="http://schemas.microsoft.com/office/drawing/2014/main" id="{926D5611-8A9D-48A4-A556-06796F04A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5672" y="4133490"/>
            <a:ext cx="900194" cy="643513"/>
          </a:xfrm>
          <a:prstGeom prst="rect">
            <a:avLst/>
          </a:prstGeom>
        </p:spPr>
      </p:pic>
      <p:pic>
        <p:nvPicPr>
          <p:cNvPr id="16" name="Picture 15">
            <a:extLst>
              <a:ext uri="{FF2B5EF4-FFF2-40B4-BE49-F238E27FC236}">
                <a16:creationId xmlns:a16="http://schemas.microsoft.com/office/drawing/2014/main" id="{C74D86D9-C5F0-4D33-91F0-91F873C382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1249" y="4143554"/>
            <a:ext cx="900194" cy="643513"/>
          </a:xfrm>
          <a:prstGeom prst="rect">
            <a:avLst/>
          </a:prstGeom>
        </p:spPr>
      </p:pic>
      <p:pic>
        <p:nvPicPr>
          <p:cNvPr id="18" name="Picture 17">
            <a:extLst>
              <a:ext uri="{FF2B5EF4-FFF2-40B4-BE49-F238E27FC236}">
                <a16:creationId xmlns:a16="http://schemas.microsoft.com/office/drawing/2014/main" id="{BA896A01-14A1-41D7-97FB-4BB7294C54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6260" y="4133490"/>
            <a:ext cx="1508253" cy="653577"/>
          </a:xfrm>
          <a:prstGeom prst="rect">
            <a:avLst/>
          </a:prstGeom>
        </p:spPr>
      </p:pic>
      <p:sp>
        <p:nvSpPr>
          <p:cNvPr id="19" name="Rectangle 18">
            <a:extLst>
              <a:ext uri="{FF2B5EF4-FFF2-40B4-BE49-F238E27FC236}">
                <a16:creationId xmlns:a16="http://schemas.microsoft.com/office/drawing/2014/main" id="{56C5E6CD-6854-4AFB-96EC-35AEB9D9ED62}"/>
              </a:ext>
            </a:extLst>
          </p:cNvPr>
          <p:cNvSpPr/>
          <p:nvPr/>
        </p:nvSpPr>
        <p:spPr>
          <a:xfrm>
            <a:off x="4112568" y="1459309"/>
            <a:ext cx="992579" cy="369332"/>
          </a:xfrm>
          <a:prstGeom prst="rect">
            <a:avLst/>
          </a:prstGeom>
        </p:spPr>
        <p:txBody>
          <a:bodyPr wrap="none">
            <a:spAutoFit/>
          </a:bodyPr>
          <a:lstStyle/>
          <a:p>
            <a:pPr algn="ctr"/>
            <a:r>
              <a:rPr lang="en-US" dirty="0"/>
              <a:t>Scalable</a:t>
            </a:r>
          </a:p>
        </p:txBody>
      </p:sp>
      <p:sp>
        <p:nvSpPr>
          <p:cNvPr id="20" name="Rectangle 19">
            <a:extLst>
              <a:ext uri="{FF2B5EF4-FFF2-40B4-BE49-F238E27FC236}">
                <a16:creationId xmlns:a16="http://schemas.microsoft.com/office/drawing/2014/main" id="{79B83805-96D6-4ADC-B63D-4D24C0F113B8}"/>
              </a:ext>
            </a:extLst>
          </p:cNvPr>
          <p:cNvSpPr/>
          <p:nvPr/>
        </p:nvSpPr>
        <p:spPr>
          <a:xfrm>
            <a:off x="7086855" y="1459309"/>
            <a:ext cx="992579" cy="369332"/>
          </a:xfrm>
          <a:prstGeom prst="rect">
            <a:avLst/>
          </a:prstGeom>
        </p:spPr>
        <p:txBody>
          <a:bodyPr wrap="none">
            <a:spAutoFit/>
          </a:bodyPr>
          <a:lstStyle/>
          <a:p>
            <a:pPr algn="ctr"/>
            <a:r>
              <a:rPr lang="en-US" dirty="0"/>
              <a:t>Scalable</a:t>
            </a:r>
          </a:p>
        </p:txBody>
      </p:sp>
      <p:pic>
        <p:nvPicPr>
          <p:cNvPr id="22" name="Picture 21">
            <a:extLst>
              <a:ext uri="{FF2B5EF4-FFF2-40B4-BE49-F238E27FC236}">
                <a16:creationId xmlns:a16="http://schemas.microsoft.com/office/drawing/2014/main" id="{6D6F7FE4-8F00-475D-8D7A-DE792C0A0D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0303" y="4133490"/>
            <a:ext cx="780290" cy="596702"/>
          </a:xfrm>
          <a:prstGeom prst="rect">
            <a:avLst/>
          </a:prstGeom>
          <a:solidFill>
            <a:schemeClr val="tx1"/>
          </a:solidFill>
        </p:spPr>
      </p:pic>
      <p:sp>
        <p:nvSpPr>
          <p:cNvPr id="23" name="Arrow: Left-Right 22">
            <a:extLst>
              <a:ext uri="{FF2B5EF4-FFF2-40B4-BE49-F238E27FC236}">
                <a16:creationId xmlns:a16="http://schemas.microsoft.com/office/drawing/2014/main" id="{294E04DB-FF6B-496E-8D64-8F2751A253B8}"/>
              </a:ext>
            </a:extLst>
          </p:cNvPr>
          <p:cNvSpPr/>
          <p:nvPr/>
        </p:nvSpPr>
        <p:spPr>
          <a:xfrm>
            <a:off x="6273145" y="6030780"/>
            <a:ext cx="5631471" cy="484632"/>
          </a:xfrm>
          <a:prstGeom prst="lef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Commercial</a:t>
            </a:r>
          </a:p>
        </p:txBody>
      </p:sp>
      <p:pic>
        <p:nvPicPr>
          <p:cNvPr id="25" name="Picture 24">
            <a:extLst>
              <a:ext uri="{FF2B5EF4-FFF2-40B4-BE49-F238E27FC236}">
                <a16:creationId xmlns:a16="http://schemas.microsoft.com/office/drawing/2014/main" id="{29010DA8-3BDF-495E-985D-189C3D180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89943" y="4133489"/>
            <a:ext cx="665867" cy="665867"/>
          </a:xfrm>
          <a:prstGeom prst="rect">
            <a:avLst/>
          </a:prstGeom>
        </p:spPr>
      </p:pic>
      <p:sp>
        <p:nvSpPr>
          <p:cNvPr id="26" name="Arrow: Left-Right 25">
            <a:extLst>
              <a:ext uri="{FF2B5EF4-FFF2-40B4-BE49-F238E27FC236}">
                <a16:creationId xmlns:a16="http://schemas.microsoft.com/office/drawing/2014/main" id="{8358A1C1-2000-464D-818F-3B3825EFBF40}"/>
              </a:ext>
            </a:extLst>
          </p:cNvPr>
          <p:cNvSpPr/>
          <p:nvPr/>
        </p:nvSpPr>
        <p:spPr>
          <a:xfrm>
            <a:off x="241540" y="974677"/>
            <a:ext cx="8825140" cy="484632"/>
          </a:xfrm>
          <a:prstGeom prst="lef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Build Your Own</a:t>
            </a:r>
          </a:p>
        </p:txBody>
      </p:sp>
      <p:sp>
        <p:nvSpPr>
          <p:cNvPr id="27" name="Arrow: Left-Right 26">
            <a:extLst>
              <a:ext uri="{FF2B5EF4-FFF2-40B4-BE49-F238E27FC236}">
                <a16:creationId xmlns:a16="http://schemas.microsoft.com/office/drawing/2014/main" id="{23D5D1AF-8827-49A6-9D29-FC16EA980F80}"/>
              </a:ext>
            </a:extLst>
          </p:cNvPr>
          <p:cNvSpPr/>
          <p:nvPr/>
        </p:nvSpPr>
        <p:spPr>
          <a:xfrm>
            <a:off x="9307753" y="974676"/>
            <a:ext cx="2708125" cy="484632"/>
          </a:xfrm>
          <a:prstGeom prst="lef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 Built</a:t>
            </a:r>
          </a:p>
        </p:txBody>
      </p:sp>
      <p:pic>
        <p:nvPicPr>
          <p:cNvPr id="21" name="Picture 20">
            <a:extLst>
              <a:ext uri="{FF2B5EF4-FFF2-40B4-BE49-F238E27FC236}">
                <a16:creationId xmlns:a16="http://schemas.microsoft.com/office/drawing/2014/main" id="{51DC01CE-599A-4910-A615-91CEBCD7D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6260" y="4808850"/>
            <a:ext cx="900194" cy="643513"/>
          </a:xfrm>
          <a:prstGeom prst="rect">
            <a:avLst/>
          </a:prstGeom>
        </p:spPr>
      </p:pic>
      <p:pic>
        <p:nvPicPr>
          <p:cNvPr id="24" name="Picture 2" descr="Image result for azure ml services">
            <a:hlinkClick r:id="rId10"/>
            <a:extLst>
              <a:ext uri="{FF2B5EF4-FFF2-40B4-BE49-F238E27FC236}">
                <a16:creationId xmlns:a16="http://schemas.microsoft.com/office/drawing/2014/main" id="{9690C820-A292-4E8C-ADF1-5F90214FED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0964" y="4821116"/>
            <a:ext cx="618979" cy="618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18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idx="4294967295"/>
          </p:nvPr>
        </p:nvSpPr>
        <p:spPr>
          <a:xfrm>
            <a:off x="0" y="0"/>
            <a:ext cx="12192000" cy="888522"/>
          </a:xfrm>
          <a:solidFill>
            <a:schemeClr val="tx1"/>
          </a:solidFill>
        </p:spPr>
        <p:txBody>
          <a:bodyPr/>
          <a:lstStyle/>
          <a:p>
            <a:pPr algn="ctr"/>
            <a:r>
              <a:rPr lang="en-US" sz="4400" dirty="0">
                <a:solidFill>
                  <a:srgbClr val="002060"/>
                </a:solidFill>
              </a:rPr>
              <a:t>Cognitive Services</a:t>
            </a:r>
          </a:p>
        </p:txBody>
      </p:sp>
      <p:pic>
        <p:nvPicPr>
          <p:cNvPr id="3" name="Picture 2">
            <a:extLst>
              <a:ext uri="{FF2B5EF4-FFF2-40B4-BE49-F238E27FC236}">
                <a16:creationId xmlns:a16="http://schemas.microsoft.com/office/drawing/2014/main" id="{CDD9DC9C-607C-4172-A7E7-1D1979C0356B}"/>
              </a:ext>
            </a:extLst>
          </p:cNvPr>
          <p:cNvPicPr>
            <a:picLocks noChangeAspect="1"/>
          </p:cNvPicPr>
          <p:nvPr/>
        </p:nvPicPr>
        <p:blipFill>
          <a:blip r:embed="rId3"/>
          <a:stretch>
            <a:fillRect/>
          </a:stretch>
        </p:blipFill>
        <p:spPr>
          <a:xfrm>
            <a:off x="1542332" y="1023360"/>
            <a:ext cx="9486900" cy="5191125"/>
          </a:xfrm>
          <a:prstGeom prst="rect">
            <a:avLst/>
          </a:prstGeom>
        </p:spPr>
      </p:pic>
    </p:spTree>
    <p:extLst>
      <p:ext uri="{BB962C8B-B14F-4D97-AF65-F5344CB8AC3E}">
        <p14:creationId xmlns:p14="http://schemas.microsoft.com/office/powerpoint/2010/main" val="2147910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2799"/>
            <a:ext cx="12131615" cy="878188"/>
          </a:xfrm>
          <a:solidFill>
            <a:schemeClr val="tx1"/>
          </a:solidFill>
        </p:spPr>
        <p:txBody>
          <a:bodyPr/>
          <a:lstStyle/>
          <a:p>
            <a:pPr algn="ctr"/>
            <a:r>
              <a:rPr lang="en-US" sz="4400" dirty="0">
                <a:solidFill>
                  <a:srgbClr val="002060"/>
                </a:solidFill>
                <a:latin typeface="Arial" panose="020B0604020202020204" pitchFamily="34" charset="0"/>
                <a:cs typeface="Arial" panose="020B0604020202020204" pitchFamily="34" charset="0"/>
              </a:rPr>
              <a:t>Machine Learning Solutions</a:t>
            </a:r>
          </a:p>
        </p:txBody>
      </p:sp>
      <p:sp>
        <p:nvSpPr>
          <p:cNvPr id="7" name="Rectangle: Rounded Corners 6">
            <a:extLst>
              <a:ext uri="{FF2B5EF4-FFF2-40B4-BE49-F238E27FC236}">
                <a16:creationId xmlns:a16="http://schemas.microsoft.com/office/drawing/2014/main" id="{E669869E-5B5E-43A5-B297-8BB8590695BC}"/>
              </a:ext>
            </a:extLst>
          </p:cNvPr>
          <p:cNvSpPr/>
          <p:nvPr/>
        </p:nvSpPr>
        <p:spPr>
          <a:xfrm>
            <a:off x="3604347" y="1780610"/>
            <a:ext cx="5173308" cy="4457689"/>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Partner Solutions</a:t>
            </a:r>
          </a:p>
          <a:p>
            <a:pPr algn="ctr"/>
            <a:endParaRPr lang="en-US" dirty="0"/>
          </a:p>
          <a:p>
            <a:pPr algn="ctr"/>
            <a:endParaRPr lang="en-US" dirty="0"/>
          </a:p>
          <a:p>
            <a:pPr marL="285750" indent="-285750">
              <a:buFont typeface="Arial" panose="020B0604020202020204" pitchFamily="34" charset="0"/>
              <a:buChar char="•"/>
            </a:pPr>
            <a:r>
              <a:rPr lang="en-US" dirty="0"/>
              <a:t>Pre Built Solutions</a:t>
            </a:r>
          </a:p>
          <a:p>
            <a:pPr marL="285750" indent="-285750">
              <a:buFont typeface="Arial" panose="020B0604020202020204" pitchFamily="34" charset="0"/>
              <a:buChar char="•"/>
            </a:pPr>
            <a:r>
              <a:rPr lang="en-US" dirty="0"/>
              <a:t>Customize to Your Needs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Examples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3D5A7F4E-6401-4780-B770-3B0EC6EF80FA}"/>
              </a:ext>
            </a:extLst>
          </p:cNvPr>
          <p:cNvPicPr>
            <a:picLocks noChangeAspect="1"/>
          </p:cNvPicPr>
          <p:nvPr/>
        </p:nvPicPr>
        <p:blipFill>
          <a:blip r:embed="rId3"/>
          <a:stretch>
            <a:fillRect/>
          </a:stretch>
        </p:blipFill>
        <p:spPr>
          <a:xfrm>
            <a:off x="3811495" y="4447115"/>
            <a:ext cx="2333625" cy="504825"/>
          </a:xfrm>
          <a:prstGeom prst="rect">
            <a:avLst/>
          </a:prstGeom>
        </p:spPr>
      </p:pic>
      <p:pic>
        <p:nvPicPr>
          <p:cNvPr id="10" name="Picture 9">
            <a:extLst>
              <a:ext uri="{FF2B5EF4-FFF2-40B4-BE49-F238E27FC236}">
                <a16:creationId xmlns:a16="http://schemas.microsoft.com/office/drawing/2014/main" id="{D4F69DEA-3BD5-4472-9B29-5B0FB6A1FD52}"/>
              </a:ext>
            </a:extLst>
          </p:cNvPr>
          <p:cNvPicPr>
            <a:picLocks noChangeAspect="1"/>
          </p:cNvPicPr>
          <p:nvPr/>
        </p:nvPicPr>
        <p:blipFill>
          <a:blip r:embed="rId4"/>
          <a:stretch>
            <a:fillRect/>
          </a:stretch>
        </p:blipFill>
        <p:spPr>
          <a:xfrm>
            <a:off x="6501442" y="4251852"/>
            <a:ext cx="1695450" cy="895350"/>
          </a:xfrm>
          <a:prstGeom prst="rect">
            <a:avLst/>
          </a:prstGeom>
        </p:spPr>
      </p:pic>
    </p:spTree>
    <p:extLst>
      <p:ext uri="{BB962C8B-B14F-4D97-AF65-F5344CB8AC3E}">
        <p14:creationId xmlns:p14="http://schemas.microsoft.com/office/powerpoint/2010/main" val="345330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2.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3.xml><?xml version="1.0" encoding="utf-8"?>
<ds:datastoreItem xmlns:ds="http://schemas.openxmlformats.org/officeDocument/2006/customXml" ds:itemID="{DFDF5CB5-7D37-4314-855D-FE9174FEA959}">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b3bc04a5-d503-43b1-b98c-a8cf663329d9"/>
    <ds:schemaRef ds:uri="http://schemas.microsoft.com/sharepoint/v3"/>
    <ds:schemaRef ds:uri="http://purl.org/dc/terms/"/>
    <ds:schemaRef ds:uri="http://schemas.microsoft.com/office/infopath/2007/PartnerControls"/>
    <ds:schemaRef ds:uri="230e9df3-be65-4c73-a93b-d1236ebd677e"/>
    <ds:schemaRef ds:uri="230E9DF3-BE65-4C73-A93B-D1236EBD677E"/>
    <ds:schemaRef ds:uri="http://www.w3.org/XML/1998/namespace"/>
    <ds:schemaRef ds:uri="http://purl.org/dc/dcmitype/"/>
  </ds:schemaRefs>
</ds:datastoreItem>
</file>

<file path=customXml/itemProps4.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5.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14140</TotalTime>
  <Words>2042</Words>
  <Application>Microsoft Office PowerPoint</Application>
  <PresentationFormat>Widescreen</PresentationFormat>
  <Paragraphs>603</Paragraphs>
  <Slides>46</Slides>
  <Notes>45</Notes>
  <HiddenSlides>6</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46</vt:i4>
      </vt:variant>
    </vt:vector>
  </HeadingPairs>
  <TitlesOfParts>
    <vt:vector size="72" baseType="lpstr">
      <vt:lpstr>&amp;quot</vt:lpstr>
      <vt:lpstr>Arial</vt:lpstr>
      <vt:lpstr>Arial Black</vt:lpstr>
      <vt:lpstr>Arial Rounded MT Bold</vt:lpstr>
      <vt:lpstr>Calibri</vt:lpstr>
      <vt:lpstr>Calibri Light</vt:lpstr>
      <vt:lpstr>Calisto MT</vt:lpstr>
      <vt:lpstr>Century Gothic</vt:lpstr>
      <vt:lpstr>Consolas</vt:lpstr>
      <vt:lpstr>Segoe UI</vt:lpstr>
      <vt:lpstr>Segoe UI Light</vt:lpstr>
      <vt:lpstr>Segoe UI Semibold</vt:lpstr>
      <vt:lpstr>Segoe UI Semilight</vt:lpstr>
      <vt:lpstr>Source Sans Pro</vt:lpstr>
      <vt:lpstr>Source Sans Pro Light</vt:lpstr>
      <vt:lpstr>Source Sans Pro SemiBold</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Azure Databricks A Brief Introduction   Bryan Cafferky Data Solutions Enabler</vt:lpstr>
      <vt:lpstr>About Bryan Cafferky…</vt:lpstr>
      <vt:lpstr>Where Are We Heading?</vt:lpstr>
      <vt:lpstr>Why Azure?</vt:lpstr>
      <vt:lpstr>Why So Many Options?</vt:lpstr>
      <vt:lpstr>PowerPoint Presentation</vt:lpstr>
      <vt:lpstr>Azure Supported Machine Learning Approaches</vt:lpstr>
      <vt:lpstr>Cognitive Services</vt:lpstr>
      <vt:lpstr>Machine Learning Solutions</vt:lpstr>
      <vt:lpstr>Scale Up vs. Scale Out</vt:lpstr>
      <vt:lpstr>Machine Learning Services</vt:lpstr>
      <vt:lpstr>Using Python and Azure ML Services</vt:lpstr>
      <vt:lpstr>Azure ML Services</vt:lpstr>
      <vt:lpstr>What was the Python Programming Language Named After?</vt:lpstr>
      <vt:lpstr>Azure ML Services from a Jupyter Notebook</vt:lpstr>
      <vt:lpstr>SQL Server/Machine Learning Server Integration</vt:lpstr>
      <vt:lpstr>Clarifying Bad Terms</vt:lpstr>
      <vt:lpstr>Clarifying Bad Terms</vt:lpstr>
      <vt:lpstr>Scale Up vs. Scale Out</vt:lpstr>
      <vt:lpstr>Scale Up vs. Scale Out</vt:lpstr>
      <vt:lpstr>Scale Up vs. Scale Out</vt:lpstr>
      <vt:lpstr>My Kitchen Drawer</vt:lpstr>
      <vt:lpstr>PowerPoint Presentation</vt:lpstr>
      <vt:lpstr>PowerPoint Presentation</vt:lpstr>
      <vt:lpstr>Apache Spark</vt:lpstr>
      <vt:lpstr>PowerPoint Presentation</vt:lpstr>
      <vt:lpstr>HDInsight vs. Azure Databricks</vt:lpstr>
      <vt:lpstr>Azure</vt:lpstr>
      <vt:lpstr>Databricks - Company Overview</vt:lpstr>
      <vt:lpstr>Azure Databricks</vt:lpstr>
      <vt:lpstr>Why Spark?</vt:lpstr>
      <vt:lpstr>PowerPoint Presentation</vt:lpstr>
      <vt:lpstr>General Spark Cluster Architecture</vt:lpstr>
      <vt:lpstr>Demonstration</vt:lpstr>
      <vt:lpstr>Secure Collaboration</vt:lpstr>
      <vt:lpstr>Azure Databricks Integration with AAD</vt:lpstr>
      <vt:lpstr>Databricks Access Control</vt:lpstr>
      <vt:lpstr>Azure Databricks Core ARTIFACTS</vt:lpstr>
      <vt:lpstr>PowerPoint Presentation</vt:lpstr>
      <vt:lpstr>Advanced Analytics on Big Data</vt:lpstr>
      <vt:lpstr>PowerPoint Presentation</vt:lpstr>
      <vt:lpstr>Which Model Do I Choose?</vt:lpstr>
      <vt:lpstr>Evaluating Models</vt:lpstr>
      <vt:lpstr>Evaluating Models</vt:lpstr>
      <vt:lpstr>PowerPoint Presentation</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94</cp:revision>
  <dcterms:created xsi:type="dcterms:W3CDTF">2017-10-30T23:38:41Z</dcterms:created>
  <dcterms:modified xsi:type="dcterms:W3CDTF">2018-11-13T17:05:44Z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